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6" r:id="rId17"/>
    <p:sldId id="285" r:id="rId18"/>
    <p:sldId id="287" r:id="rId19"/>
    <p:sldId id="274" r:id="rId20"/>
    <p:sldId id="288" r:id="rId21"/>
    <p:sldId id="275" r:id="rId22"/>
    <p:sldId id="276" r:id="rId23"/>
    <p:sldId id="277" r:id="rId24"/>
    <p:sldId id="278" r:id="rId25"/>
    <p:sldId id="279" r:id="rId26"/>
    <p:sldId id="280" r:id="rId27"/>
    <p:sldId id="282" r:id="rId28"/>
    <p:sldId id="283" r:id="rId29"/>
  </p:sldIdLst>
  <p:sldSz cx="18288000" cy="10287000"/>
  <p:notesSz cx="6858000" cy="9144000"/>
  <p:embeddedFontLst>
    <p:embeddedFont>
      <p:font typeface="Canva Sans Bold" panose="020B0803030501040103" pitchFamily="34" charset="0"/>
      <p:regular r:id="rId31"/>
      <p:bold r:id="rId32"/>
    </p:embeddedFont>
    <p:embeddedFont>
      <p:font typeface="Inter" panose="020B0502030000000004" pitchFamily="34" charset="0"/>
      <p:regular r:id="rId33"/>
    </p:embeddedFont>
    <p:embeddedFont>
      <p:font typeface="Inter Bold" panose="020B0802030000000004" pitchFamily="34" charset="0"/>
      <p:regular r:id="rId34"/>
      <p:bold r:id="rId35"/>
    </p:embeddedFont>
    <p:embeddedFont>
      <p:font typeface="Inter Bold Italics" panose="020B0802030000000004" pitchFamily="34" charset="0"/>
      <p:regular r:id="rId36"/>
      <p:bold r:id="rId37"/>
      <p:italic r:id="rId38"/>
      <p:boldItalic r:id="rId39"/>
    </p:embeddedFont>
    <p:embeddedFont>
      <p:font typeface="Inter Italics" panose="020B0502030000000004" pitchFamily="34" charset="0"/>
      <p:regular r:id="rId40"/>
      <p:italic r:id="rId41"/>
    </p:embeddedFont>
    <p:embeddedFont>
      <p:font typeface="Inter Medium" panose="02000503000000020004" pitchFamily="2" charset="0"/>
      <p:regular r:id="rId42"/>
    </p:embeddedFont>
    <p:embeddedFont>
      <p:font typeface="Red Hat Display" panose="02010503040201060303" pitchFamily="2" charset="77"/>
      <p:regular r:id="rId43"/>
    </p:embeddedFont>
    <p:embeddedFont>
      <p:font typeface="Red Hat Display Bold" panose="02010803040201060303" pitchFamily="2" charset="77"/>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4" userDrawn="1">
          <p15:clr>
            <a:srgbClr val="A4A3A4"/>
          </p15:clr>
        </p15:guide>
        <p15:guide id="2" pos="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812B"/>
    <a:srgbClr val="327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autoAdjust="0"/>
    <p:restoredTop sz="94655" autoAdjust="0"/>
  </p:normalViewPr>
  <p:slideViewPr>
    <p:cSldViewPr>
      <p:cViewPr>
        <p:scale>
          <a:sx n="90" d="100"/>
          <a:sy n="90" d="100"/>
        </p:scale>
        <p:origin x="240" y="920"/>
      </p:cViewPr>
      <p:guideLst>
        <p:guide orient="horz" pos="984"/>
        <p:guide pos="62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Take original dataset</a:t>
            </a:r>
          </a:p>
          <a:p>
            <a:r>
              <a:rPr lang="en-US"/>
              <a:t>- Multiple sources of summary generation: clinicians, GPT-4o, Claude-3.5-Sonnet, Gemini-2.0</a:t>
            </a:r>
          </a:p>
          <a:p>
            <a:r>
              <a:rPr lang="en-US"/>
              <a:t>- Evaluation System for Summary Generation: using LLMs to grade the summaries based on grading design and proposed evaluation criteria seen prior</a:t>
            </a:r>
          </a:p>
          <a:p>
            <a:r>
              <a:rPr lang="en-US"/>
              <a:t>- Testing the performance of all summaries and their grades earned with statistical methods, such as ANOVA, NLP and correlation analysis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Interpretation:</a:t>
            </a:r>
          </a:p>
          <a:p>
            <a:r>
              <a:rPr lang="en-US"/>
              <a:t> - Moderate positive correlation</a:t>
            </a:r>
          </a:p>
          <a:p>
            <a:r>
              <a:rPr lang="en-US"/>
              <a:t> - High agreement on co-decreases (critical areas)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1E9F5-99BA-7EC3-61B1-E4C54403D9D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A3213A-42F6-381A-DC0D-F1A61CFEA072}"/>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6DF3F27C-D5C5-6A64-BB3D-AFCA3BAAC565}"/>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A063F6F-59D6-5C10-5CBB-511AD074AED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9FA3DEC-7563-6E0F-07B5-E16BC0CDD17B}"/>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Framework_2 consistently achieved the highest scores across all dimensions.</a:t>
            </a:r>
          </a:p>
          <a:p>
            <a:r>
              <a:rPr lang="en-US"/>
              <a:t>Clinician-generated summaries scored lowest on most metrics except Organization.</a:t>
            </a:r>
          </a:p>
        </p:txBody>
      </p:sp>
      <p:sp>
        <p:nvSpPr>
          <p:cNvPr id="6" name="Footer Placeholder 5">
            <a:extLst>
              <a:ext uri="{FF2B5EF4-FFF2-40B4-BE49-F238E27FC236}">
                <a16:creationId xmlns:a16="http://schemas.microsoft.com/office/drawing/2014/main" id="{DDBB9ABF-7F75-B1D0-CBFA-2EF025884828}"/>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CCD261B-775D-06C1-1A10-552CDAA36B3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184377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github.com/pooret-animl/vet-summary-eval-framework"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svg"/><Relationship Id="rId5" Type="http://schemas.openxmlformats.org/officeDocument/2006/relationships/image" Target="../media/image18.sv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github.com/pooret-animl/vet-summary-eval-framework"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05724" y="-2873778"/>
            <a:ext cx="5461487" cy="546148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891F">
                <a:alpha val="34902"/>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028700" y="1028700"/>
            <a:ext cx="860074" cy="333578"/>
            <a:chOff x="0" y="0"/>
            <a:chExt cx="1146765" cy="444771"/>
          </a:xfrm>
        </p:grpSpPr>
        <p:grpSp>
          <p:nvGrpSpPr>
            <p:cNvPr id="6" name="Group 6"/>
            <p:cNvGrpSpPr/>
            <p:nvPr/>
          </p:nvGrpSpPr>
          <p:grpSpPr>
            <a:xfrm>
              <a:off x="0" y="0"/>
              <a:ext cx="444771" cy="4447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A9AC"/>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701994" y="0"/>
              <a:ext cx="444771" cy="44477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A9AC"/>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sp>
        <p:nvSpPr>
          <p:cNvPr id="12" name="Freeform 12"/>
          <p:cNvSpPr/>
          <p:nvPr/>
        </p:nvSpPr>
        <p:spPr>
          <a:xfrm>
            <a:off x="14710702" y="9015688"/>
            <a:ext cx="3425765" cy="1105886"/>
          </a:xfrm>
          <a:custGeom>
            <a:avLst/>
            <a:gdLst/>
            <a:ahLst/>
            <a:cxnLst/>
            <a:rect l="l" t="t" r="r" b="b"/>
            <a:pathLst>
              <a:path w="3425765" h="1105886">
                <a:moveTo>
                  <a:pt x="0" y="0"/>
                </a:moveTo>
                <a:lnTo>
                  <a:pt x="3425765" y="0"/>
                </a:lnTo>
                <a:lnTo>
                  <a:pt x="3425765" y="1105886"/>
                </a:lnTo>
                <a:lnTo>
                  <a:pt x="0" y="1105886"/>
                </a:lnTo>
                <a:lnTo>
                  <a:pt x="0" y="0"/>
                </a:lnTo>
                <a:close/>
              </a:path>
            </a:pathLst>
          </a:custGeom>
          <a:blipFill>
            <a:blip r:embed="rId2"/>
            <a:stretch>
              <a:fillRect/>
            </a:stretch>
          </a:blipFill>
        </p:spPr>
      </p:sp>
      <p:sp>
        <p:nvSpPr>
          <p:cNvPr id="13" name="TextBox 13"/>
          <p:cNvSpPr txBox="1"/>
          <p:nvPr/>
        </p:nvSpPr>
        <p:spPr>
          <a:xfrm>
            <a:off x="1149469" y="2977691"/>
            <a:ext cx="16351411" cy="3717300"/>
          </a:xfrm>
          <a:prstGeom prst="rect">
            <a:avLst/>
          </a:prstGeom>
        </p:spPr>
        <p:txBody>
          <a:bodyPr wrap="square" lIns="0" tIns="0" rIns="0" bIns="0" rtlCol="0" anchor="t">
            <a:spAutoFit/>
          </a:bodyPr>
          <a:lstStyle/>
          <a:p>
            <a:pPr algn="ctr">
              <a:lnSpc>
                <a:spcPts val="7400"/>
              </a:lnSpc>
            </a:pPr>
            <a:r>
              <a:rPr lang="en-US" sz="5285" b="1" dirty="0">
                <a:solidFill>
                  <a:srgbClr val="000000"/>
                </a:solidFill>
                <a:latin typeface="Red Hat Display Bold"/>
                <a:ea typeface="Red Hat Display Bold"/>
                <a:cs typeface="Red Hat Display Bold"/>
                <a:sym typeface="Red Hat Display Bold"/>
              </a:rPr>
              <a:t>EVALUATION FRAMEWORKS FOR AI-GENERATED VETERINARY MEDICAL RECORD SUMMARIES</a:t>
            </a:r>
          </a:p>
          <a:p>
            <a:pPr algn="ctr">
              <a:lnSpc>
                <a:spcPts val="7120"/>
              </a:lnSpc>
              <a:spcBef>
                <a:spcPct val="0"/>
              </a:spcBef>
            </a:pPr>
            <a:endParaRPr lang="en-US" sz="5285" b="1" dirty="0">
              <a:solidFill>
                <a:srgbClr val="000000"/>
              </a:solidFill>
              <a:latin typeface="Red Hat Display Bold"/>
              <a:ea typeface="Red Hat Display Bold"/>
              <a:cs typeface="Red Hat Display Bold"/>
              <a:sym typeface="Red Hat Display Bold"/>
            </a:endParaRPr>
          </a:p>
        </p:txBody>
      </p:sp>
      <p:sp>
        <p:nvSpPr>
          <p:cNvPr id="14" name="TextBox 14"/>
          <p:cNvSpPr txBox="1"/>
          <p:nvPr/>
        </p:nvSpPr>
        <p:spPr>
          <a:xfrm>
            <a:off x="1362278" y="6104061"/>
            <a:ext cx="16138602" cy="1987532"/>
          </a:xfrm>
          <a:prstGeom prst="rect">
            <a:avLst/>
          </a:prstGeom>
        </p:spPr>
        <p:txBody>
          <a:bodyPr wrap="square" lIns="0" tIns="0" rIns="0" bIns="0" rtlCol="0" anchor="t">
            <a:spAutoFit/>
          </a:bodyPr>
          <a:lstStyle/>
          <a:p>
            <a:pPr algn="just">
              <a:lnSpc>
                <a:spcPts val="3919"/>
              </a:lnSpc>
              <a:spcBef>
                <a:spcPct val="0"/>
              </a:spcBef>
            </a:pPr>
            <a:r>
              <a:rPr lang="en-US" sz="2799" b="1" dirty="0">
                <a:solidFill>
                  <a:srgbClr val="000000"/>
                </a:solidFill>
                <a:latin typeface="Inter Bold"/>
                <a:ea typeface="Inter Bold"/>
                <a:cs typeface="Inter Bold"/>
                <a:sym typeface="Inter Bold"/>
              </a:rPr>
              <a:t>Tyler Poore</a:t>
            </a:r>
            <a:r>
              <a:rPr lang="en-US" sz="2799" baseline="30000" dirty="0">
                <a:solidFill>
                  <a:srgbClr val="000000"/>
                </a:solidFill>
                <a:latin typeface="Inter"/>
                <a:ea typeface="Inter"/>
                <a:cs typeface="Inter"/>
                <a:sym typeface="Inter"/>
              </a:rPr>
              <a:t>1</a:t>
            </a:r>
            <a:r>
              <a:rPr lang="en-US" sz="2799" dirty="0">
                <a:solidFill>
                  <a:srgbClr val="000000"/>
                </a:solidFill>
                <a:latin typeface="Inter"/>
                <a:ea typeface="Inter"/>
                <a:cs typeface="Inter"/>
                <a:sym typeface="Inter"/>
              </a:rPr>
              <a:t>, Aleena Shabbir</a:t>
            </a:r>
            <a:r>
              <a:rPr lang="en-US" sz="2799" baseline="30000" dirty="0">
                <a:solidFill>
                  <a:srgbClr val="000000"/>
                </a:solidFill>
                <a:latin typeface="Inter"/>
                <a:ea typeface="Inter"/>
                <a:cs typeface="Inter"/>
                <a:sym typeface="Inter"/>
              </a:rPr>
              <a:t>1</a:t>
            </a:r>
            <a:r>
              <a:rPr lang="en-US" sz="2799" dirty="0">
                <a:solidFill>
                  <a:srgbClr val="000000"/>
                </a:solidFill>
                <a:latin typeface="Inter"/>
                <a:ea typeface="Inter"/>
                <a:cs typeface="Inter"/>
                <a:sym typeface="Inter"/>
              </a:rPr>
              <a:t>, Christopher J Pinard</a:t>
            </a:r>
            <a:r>
              <a:rPr lang="en-US" sz="2799" baseline="30000" dirty="0">
                <a:solidFill>
                  <a:srgbClr val="000000"/>
                </a:solidFill>
                <a:latin typeface="Inter"/>
                <a:ea typeface="Inter"/>
                <a:cs typeface="Inter"/>
                <a:sym typeface="Inter"/>
              </a:rPr>
              <a:t>1,2,3,4</a:t>
            </a:r>
            <a:r>
              <a:rPr lang="en-US" sz="2799" dirty="0">
                <a:solidFill>
                  <a:srgbClr val="000000"/>
                </a:solidFill>
                <a:latin typeface="Inter"/>
                <a:ea typeface="Inter"/>
                <a:cs typeface="Inter"/>
                <a:sym typeface="Inter"/>
              </a:rPr>
              <a:t>, Andrew Lagree</a:t>
            </a:r>
            <a:r>
              <a:rPr lang="en-US" sz="2799" baseline="30000" dirty="0">
                <a:solidFill>
                  <a:srgbClr val="000000"/>
                </a:solidFill>
                <a:latin typeface="Inter"/>
                <a:ea typeface="Inter"/>
                <a:cs typeface="Inter"/>
                <a:sym typeface="Inter"/>
              </a:rPr>
              <a:t>1</a:t>
            </a:r>
            <a:r>
              <a:rPr lang="en-US" sz="2799" dirty="0">
                <a:solidFill>
                  <a:srgbClr val="000000"/>
                </a:solidFill>
                <a:latin typeface="Inter"/>
                <a:ea typeface="Inter"/>
                <a:cs typeface="Inter"/>
                <a:sym typeface="Inter"/>
              </a:rPr>
              <a:t>, Kuan-Chuen Wu</a:t>
            </a:r>
            <a:r>
              <a:rPr lang="en-US" sz="2799" baseline="30000" dirty="0">
                <a:solidFill>
                  <a:srgbClr val="000000"/>
                </a:solidFill>
                <a:latin typeface="Inter"/>
                <a:ea typeface="Inter"/>
                <a:cs typeface="Inter"/>
                <a:sym typeface="Inter"/>
              </a:rPr>
              <a:t>1</a:t>
            </a:r>
          </a:p>
          <a:p>
            <a:pPr algn="just">
              <a:lnSpc>
                <a:spcPts val="1820"/>
              </a:lnSpc>
              <a:spcBef>
                <a:spcPct val="0"/>
              </a:spcBef>
            </a:pPr>
            <a:endParaRPr lang="en-US" sz="2799" dirty="0">
              <a:solidFill>
                <a:srgbClr val="000000"/>
              </a:solidFill>
              <a:latin typeface="Inter"/>
              <a:ea typeface="Inter"/>
              <a:cs typeface="Inter"/>
              <a:sym typeface="Inter"/>
            </a:endParaRPr>
          </a:p>
          <a:p>
            <a:pPr marL="388620" lvl="1" indent="-194310" algn="just">
              <a:lnSpc>
                <a:spcPts val="2520"/>
              </a:lnSpc>
              <a:spcBef>
                <a:spcPct val="0"/>
              </a:spcBef>
              <a:buAutoNum type="arabicPeriod"/>
            </a:pPr>
            <a:r>
              <a:rPr lang="en-US" sz="1800" dirty="0">
                <a:solidFill>
                  <a:srgbClr val="000000"/>
                </a:solidFill>
                <a:latin typeface="Inter"/>
                <a:ea typeface="Inter"/>
                <a:cs typeface="Inter"/>
                <a:sym typeface="Inter"/>
              </a:rPr>
              <a:t>ANI.ML Research, ANI.ML Health Inc., Toronto ON Canada</a:t>
            </a:r>
          </a:p>
          <a:p>
            <a:pPr marL="388620" lvl="1" indent="-194310" algn="just">
              <a:lnSpc>
                <a:spcPts val="2520"/>
              </a:lnSpc>
              <a:spcBef>
                <a:spcPct val="0"/>
              </a:spcBef>
              <a:buAutoNum type="arabicPeriod"/>
            </a:pPr>
            <a:r>
              <a:rPr lang="en-US" sz="1800" dirty="0">
                <a:solidFill>
                  <a:srgbClr val="000000"/>
                </a:solidFill>
                <a:latin typeface="Inter"/>
                <a:ea typeface="Inter"/>
                <a:cs typeface="Inter"/>
                <a:sym typeface="Inter"/>
              </a:rPr>
              <a:t>Department of Clinical Studies, University of Guelph, Guelph ON Canada</a:t>
            </a:r>
          </a:p>
          <a:p>
            <a:pPr marL="388620" lvl="1" indent="-194310" algn="just">
              <a:lnSpc>
                <a:spcPts val="2520"/>
              </a:lnSpc>
              <a:spcBef>
                <a:spcPct val="0"/>
              </a:spcBef>
              <a:buAutoNum type="arabicPeriod"/>
            </a:pPr>
            <a:r>
              <a:rPr lang="en-US" sz="1800" dirty="0">
                <a:solidFill>
                  <a:srgbClr val="000000"/>
                </a:solidFill>
                <a:latin typeface="Inter"/>
                <a:ea typeface="Inter"/>
                <a:cs typeface="Inter"/>
                <a:sym typeface="Inter"/>
              </a:rPr>
              <a:t>Toronto Animal Cancer Centre, Toronto, ON Canada</a:t>
            </a:r>
          </a:p>
          <a:p>
            <a:pPr marL="388620" lvl="1" indent="-194310" algn="just">
              <a:lnSpc>
                <a:spcPts val="2520"/>
              </a:lnSpc>
              <a:spcBef>
                <a:spcPct val="0"/>
              </a:spcBef>
              <a:buAutoNum type="arabicPeriod"/>
            </a:pPr>
            <a:r>
              <a:rPr lang="en-US" sz="1800" dirty="0">
                <a:solidFill>
                  <a:srgbClr val="000000"/>
                </a:solidFill>
                <a:latin typeface="Inter"/>
                <a:ea typeface="Inter"/>
                <a:cs typeface="Inter"/>
                <a:sym typeface="Inter"/>
              </a:rPr>
              <a:t>Centre for Responsible &amp; Ethical Artificial Intelligence (CARE-AI), University of Guelph, Guelph ON Canada</a:t>
            </a:r>
          </a:p>
        </p:txBody>
      </p:sp>
      <p:grpSp>
        <p:nvGrpSpPr>
          <p:cNvPr id="17" name="Group 16">
            <a:extLst>
              <a:ext uri="{FF2B5EF4-FFF2-40B4-BE49-F238E27FC236}">
                <a16:creationId xmlns:a16="http://schemas.microsoft.com/office/drawing/2014/main" id="{950C45E5-F7DA-12D3-E30F-7491AA53469A}"/>
              </a:ext>
            </a:extLst>
          </p:cNvPr>
          <p:cNvGrpSpPr/>
          <p:nvPr/>
        </p:nvGrpSpPr>
        <p:grpSpPr>
          <a:xfrm>
            <a:off x="3927764" y="8839363"/>
            <a:ext cx="10432472" cy="912879"/>
            <a:chOff x="3927764" y="8839363"/>
            <a:chExt cx="10432472" cy="912879"/>
          </a:xfrm>
        </p:grpSpPr>
        <p:sp>
          <p:nvSpPr>
            <p:cNvPr id="16" name="TextBox 15">
              <a:extLst>
                <a:ext uri="{FF2B5EF4-FFF2-40B4-BE49-F238E27FC236}">
                  <a16:creationId xmlns:a16="http://schemas.microsoft.com/office/drawing/2014/main" id="{DB20557A-1D12-F991-2DE2-12BB0482B315}"/>
                </a:ext>
              </a:extLst>
            </p:cNvPr>
            <p:cNvSpPr txBox="1"/>
            <p:nvPr/>
          </p:nvSpPr>
          <p:spPr>
            <a:xfrm>
              <a:off x="3927764" y="9154114"/>
              <a:ext cx="10432472" cy="369332"/>
            </a:xfrm>
            <a:prstGeom prst="rect">
              <a:avLst/>
            </a:prstGeom>
            <a:noFill/>
          </p:spPr>
          <p:txBody>
            <a:bodyPr wrap="square">
              <a:spAutoFit/>
            </a:bodyPr>
            <a:lstStyle/>
            <a:p>
              <a:pPr algn="ctr"/>
              <a:r>
                <a:rPr lang="en-US" dirty="0">
                  <a:hlinkClick r:id="rId3"/>
                </a:rPr>
                <a:t>github.com/pooret-animl/vet-summary-eval-framework</a:t>
              </a:r>
              <a:endParaRPr lang="en-US" dirty="0"/>
            </a:p>
          </p:txBody>
        </p:sp>
        <p:pic>
          <p:nvPicPr>
            <p:cNvPr id="1026" name="Picture 2" descr="GitHub Logos and Usage · GitHub">
              <a:extLst>
                <a:ext uri="{FF2B5EF4-FFF2-40B4-BE49-F238E27FC236}">
                  <a16:creationId xmlns:a16="http://schemas.microsoft.com/office/drawing/2014/main" id="{5207D7CC-8356-20AE-776E-ADEF7C7C7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8839363"/>
              <a:ext cx="969934" cy="912879"/>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CAE66098-0F06-3DA6-FDD6-64C143573D90}"/>
              </a:ext>
            </a:extLst>
          </p:cNvPr>
          <p:cNvSpPr txBox="1"/>
          <p:nvPr/>
        </p:nvSpPr>
        <p:spPr>
          <a:xfrm>
            <a:off x="16744950" y="6286500"/>
            <a:ext cx="184731" cy="369332"/>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3"/>
            <a:stretch>
              <a:fillRect/>
            </a:stretch>
          </a:blipFill>
        </p:spPr>
      </p:sp>
      <p:grpSp>
        <p:nvGrpSpPr>
          <p:cNvPr id="3" name="Group 3"/>
          <p:cNvGrpSpPr/>
          <p:nvPr/>
        </p:nvGrpSpPr>
        <p:grpSpPr>
          <a:xfrm>
            <a:off x="990600" y="2661180"/>
            <a:ext cx="5885334" cy="6388306"/>
            <a:chOff x="0" y="0"/>
            <a:chExt cx="8089616" cy="8517741"/>
          </a:xfrm>
        </p:grpSpPr>
        <p:grpSp>
          <p:nvGrpSpPr>
            <p:cNvPr id="4" name="Group 4"/>
            <p:cNvGrpSpPr/>
            <p:nvPr/>
          </p:nvGrpSpPr>
          <p:grpSpPr>
            <a:xfrm>
              <a:off x="0" y="0"/>
              <a:ext cx="8089616" cy="8517741"/>
              <a:chOff x="0" y="0"/>
              <a:chExt cx="1597949" cy="1682517"/>
            </a:xfrm>
          </p:grpSpPr>
          <p:sp>
            <p:nvSpPr>
              <p:cNvPr id="5" name="Freeform 5"/>
              <p:cNvSpPr/>
              <p:nvPr/>
            </p:nvSpPr>
            <p:spPr>
              <a:xfrm>
                <a:off x="0" y="0"/>
                <a:ext cx="1597949" cy="1682517"/>
              </a:xfrm>
              <a:custGeom>
                <a:avLst/>
                <a:gdLst/>
                <a:ahLst/>
                <a:cxnLst/>
                <a:rect l="l" t="t" r="r" b="b"/>
                <a:pathLst>
                  <a:path w="1597949" h="1682517">
                    <a:moveTo>
                      <a:pt x="65077" y="0"/>
                    </a:moveTo>
                    <a:lnTo>
                      <a:pt x="1532872" y="0"/>
                    </a:lnTo>
                    <a:cubicBezTo>
                      <a:pt x="1550131" y="0"/>
                      <a:pt x="1566684" y="6856"/>
                      <a:pt x="1578888" y="19061"/>
                    </a:cubicBezTo>
                    <a:cubicBezTo>
                      <a:pt x="1591093" y="31265"/>
                      <a:pt x="1597949" y="47818"/>
                      <a:pt x="1597949" y="65077"/>
                    </a:cubicBezTo>
                    <a:lnTo>
                      <a:pt x="1597949" y="1617439"/>
                    </a:lnTo>
                    <a:cubicBezTo>
                      <a:pt x="1597949" y="1634699"/>
                      <a:pt x="1591093" y="1651252"/>
                      <a:pt x="1578888" y="1663456"/>
                    </a:cubicBezTo>
                    <a:cubicBezTo>
                      <a:pt x="1566684" y="1675660"/>
                      <a:pt x="1550131" y="1682517"/>
                      <a:pt x="1532872" y="1682517"/>
                    </a:cubicBezTo>
                    <a:lnTo>
                      <a:pt x="65077" y="1682517"/>
                    </a:lnTo>
                    <a:cubicBezTo>
                      <a:pt x="29136" y="1682517"/>
                      <a:pt x="0" y="1653381"/>
                      <a:pt x="0" y="1617439"/>
                    </a:cubicBezTo>
                    <a:lnTo>
                      <a:pt x="0" y="65077"/>
                    </a:lnTo>
                    <a:cubicBezTo>
                      <a:pt x="0" y="47818"/>
                      <a:pt x="6856" y="31265"/>
                      <a:pt x="19061" y="19061"/>
                    </a:cubicBezTo>
                    <a:cubicBezTo>
                      <a:pt x="31265" y="6856"/>
                      <a:pt x="47818" y="0"/>
                      <a:pt x="65077" y="0"/>
                    </a:cubicBezTo>
                    <a:close/>
                  </a:path>
                </a:pathLst>
              </a:custGeom>
              <a:solidFill>
                <a:srgbClr val="FFFFFF"/>
              </a:solidFill>
              <a:ln w="38100" cap="rnd">
                <a:solidFill>
                  <a:srgbClr val="D9D9D9"/>
                </a:solidFill>
                <a:prstDash val="solid"/>
                <a:round/>
              </a:ln>
            </p:spPr>
          </p:sp>
          <p:sp>
            <p:nvSpPr>
              <p:cNvPr id="6" name="TextBox 6"/>
              <p:cNvSpPr txBox="1"/>
              <p:nvPr/>
            </p:nvSpPr>
            <p:spPr>
              <a:xfrm>
                <a:off x="0" y="-47625"/>
                <a:ext cx="1597949" cy="1730142"/>
              </a:xfrm>
              <a:prstGeom prst="rect">
                <a:avLst/>
              </a:prstGeom>
            </p:spPr>
            <p:txBody>
              <a:bodyPr lIns="50800" tIns="50800" rIns="50800" bIns="50800" rtlCol="0" anchor="ctr"/>
              <a:lstStyle/>
              <a:p>
                <a:pPr algn="ctr">
                  <a:lnSpc>
                    <a:spcPts val="2940"/>
                  </a:lnSpc>
                </a:pPr>
                <a:endParaRPr/>
              </a:p>
            </p:txBody>
          </p:sp>
        </p:grpSp>
        <p:sp>
          <p:nvSpPr>
            <p:cNvPr id="7" name="Freeform 7"/>
            <p:cNvSpPr/>
            <p:nvPr/>
          </p:nvSpPr>
          <p:spPr>
            <a:xfrm>
              <a:off x="2833869" y="904404"/>
              <a:ext cx="2078565" cy="2296757"/>
            </a:xfrm>
            <a:custGeom>
              <a:avLst/>
              <a:gdLst/>
              <a:ahLst/>
              <a:cxnLst/>
              <a:rect l="l" t="t" r="r" b="b"/>
              <a:pathLst>
                <a:path w="2078565" h="2296757">
                  <a:moveTo>
                    <a:pt x="0" y="0"/>
                  </a:moveTo>
                  <a:lnTo>
                    <a:pt x="2078565" y="0"/>
                  </a:lnTo>
                  <a:lnTo>
                    <a:pt x="2078565" y="2296757"/>
                  </a:lnTo>
                  <a:lnTo>
                    <a:pt x="0" y="22967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2743916" y="4835102"/>
              <a:ext cx="4746613" cy="1897479"/>
            </a:xfrm>
            <a:custGeom>
              <a:avLst/>
              <a:gdLst/>
              <a:ahLst/>
              <a:cxnLst/>
              <a:rect l="l" t="t" r="r" b="b"/>
              <a:pathLst>
                <a:path w="4746613" h="1897478">
                  <a:moveTo>
                    <a:pt x="0" y="0"/>
                  </a:moveTo>
                  <a:lnTo>
                    <a:pt x="4746613" y="0"/>
                  </a:lnTo>
                  <a:lnTo>
                    <a:pt x="4746613" y="1897478"/>
                  </a:lnTo>
                  <a:lnTo>
                    <a:pt x="0" y="1897478"/>
                  </a:lnTo>
                  <a:lnTo>
                    <a:pt x="0" y="0"/>
                  </a:lnTo>
                  <a:close/>
                </a:path>
              </a:pathLst>
            </a:custGeom>
            <a:blipFill>
              <a:blip r:embed="rId6"/>
              <a:stretch>
                <a:fillRect/>
              </a:stretch>
            </a:blipFill>
          </p:spPr>
        </p:sp>
        <p:sp>
          <p:nvSpPr>
            <p:cNvPr id="12" name="Freeform 12"/>
            <p:cNvSpPr/>
            <p:nvPr/>
          </p:nvSpPr>
          <p:spPr>
            <a:xfrm>
              <a:off x="241056" y="4114800"/>
              <a:ext cx="2230054" cy="2699007"/>
            </a:xfrm>
            <a:custGeom>
              <a:avLst/>
              <a:gdLst/>
              <a:ahLst/>
              <a:cxnLst/>
              <a:rect l="l" t="t" r="r" b="b"/>
              <a:pathLst>
                <a:path w="2230054" h="2699007">
                  <a:moveTo>
                    <a:pt x="0" y="0"/>
                  </a:moveTo>
                  <a:lnTo>
                    <a:pt x="2230054" y="0"/>
                  </a:lnTo>
                  <a:lnTo>
                    <a:pt x="2230054" y="2699007"/>
                  </a:lnTo>
                  <a:lnTo>
                    <a:pt x="0" y="26990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753177" y="3295650"/>
              <a:ext cx="6674320" cy="666750"/>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Red Hat Display"/>
                  <a:ea typeface="Red Hat Display"/>
                  <a:cs typeface="Red Hat Display"/>
                  <a:sym typeface="Red Hat Display"/>
                </a:rPr>
                <a:t>GENERATED SUMMARIES</a:t>
              </a:r>
            </a:p>
          </p:txBody>
        </p:sp>
      </p:grpSp>
      <p:sp>
        <p:nvSpPr>
          <p:cNvPr id="14" name="TextBox 14"/>
          <p:cNvSpPr txBox="1"/>
          <p:nvPr/>
        </p:nvSpPr>
        <p:spPr>
          <a:xfrm>
            <a:off x="8931252" y="4111337"/>
            <a:ext cx="501758" cy="409919"/>
          </a:xfrm>
          <a:prstGeom prst="rect">
            <a:avLst/>
          </a:prstGeom>
        </p:spPr>
        <p:txBody>
          <a:bodyPr lIns="0" tIns="0" rIns="0" bIns="0" rtlCol="0" anchor="t">
            <a:spAutoFit/>
          </a:bodyPr>
          <a:lstStyle/>
          <a:p>
            <a:pPr algn="ctr">
              <a:lnSpc>
                <a:spcPts val="3309"/>
              </a:lnSpc>
              <a:spcBef>
                <a:spcPct val="0"/>
              </a:spcBef>
            </a:pPr>
            <a:endParaRPr/>
          </a:p>
        </p:txBody>
      </p:sp>
      <p:sp>
        <p:nvSpPr>
          <p:cNvPr id="15" name="TextBox 15"/>
          <p:cNvSpPr txBox="1"/>
          <p:nvPr/>
        </p:nvSpPr>
        <p:spPr>
          <a:xfrm>
            <a:off x="8931252" y="6794103"/>
            <a:ext cx="501758" cy="409919"/>
          </a:xfrm>
          <a:prstGeom prst="rect">
            <a:avLst/>
          </a:prstGeom>
        </p:spPr>
        <p:txBody>
          <a:bodyPr lIns="0" tIns="0" rIns="0" bIns="0" rtlCol="0" anchor="t">
            <a:spAutoFit/>
          </a:bodyPr>
          <a:lstStyle/>
          <a:p>
            <a:pPr algn="ctr">
              <a:lnSpc>
                <a:spcPts val="3309"/>
              </a:lnSpc>
              <a:spcBef>
                <a:spcPct val="0"/>
              </a:spcBef>
            </a:pPr>
            <a:endParaRPr/>
          </a:p>
        </p:txBody>
      </p:sp>
      <p:sp>
        <p:nvSpPr>
          <p:cNvPr id="16" name="AutoShape 16"/>
          <p:cNvSpPr/>
          <p:nvPr/>
        </p:nvSpPr>
        <p:spPr>
          <a:xfrm>
            <a:off x="7122337" y="5709180"/>
            <a:ext cx="1383446" cy="0"/>
          </a:xfrm>
          <a:prstGeom prst="line">
            <a:avLst/>
          </a:prstGeom>
          <a:ln w="38100" cap="flat">
            <a:solidFill>
              <a:srgbClr val="000000"/>
            </a:solidFill>
            <a:prstDash val="solid"/>
            <a:headEnd type="none" w="sm" len="sm"/>
            <a:tailEnd type="arrow" w="med" len="sm"/>
          </a:ln>
        </p:spPr>
      </p:sp>
      <p:grpSp>
        <p:nvGrpSpPr>
          <p:cNvPr id="17" name="Group 17"/>
          <p:cNvGrpSpPr/>
          <p:nvPr/>
        </p:nvGrpSpPr>
        <p:grpSpPr>
          <a:xfrm>
            <a:off x="8743908" y="2661180"/>
            <a:ext cx="3535028" cy="6388306"/>
            <a:chOff x="0" y="0"/>
            <a:chExt cx="931036" cy="1682517"/>
          </a:xfrm>
        </p:grpSpPr>
        <p:sp>
          <p:nvSpPr>
            <p:cNvPr id="18" name="Freeform 18"/>
            <p:cNvSpPr/>
            <p:nvPr/>
          </p:nvSpPr>
          <p:spPr>
            <a:xfrm>
              <a:off x="0" y="0"/>
              <a:ext cx="931036" cy="1682517"/>
            </a:xfrm>
            <a:custGeom>
              <a:avLst/>
              <a:gdLst/>
              <a:ahLst/>
              <a:cxnLst/>
              <a:rect l="l" t="t" r="r" b="b"/>
              <a:pathLst>
                <a:path w="931036" h="1682517">
                  <a:moveTo>
                    <a:pt x="111693" y="0"/>
                  </a:moveTo>
                  <a:lnTo>
                    <a:pt x="819343" y="0"/>
                  </a:lnTo>
                  <a:cubicBezTo>
                    <a:pt x="881029" y="0"/>
                    <a:pt x="931036" y="50007"/>
                    <a:pt x="931036" y="111693"/>
                  </a:cubicBezTo>
                  <a:lnTo>
                    <a:pt x="931036" y="1570824"/>
                  </a:lnTo>
                  <a:cubicBezTo>
                    <a:pt x="931036" y="1600446"/>
                    <a:pt x="919269" y="1628856"/>
                    <a:pt x="898322" y="1649803"/>
                  </a:cubicBezTo>
                  <a:cubicBezTo>
                    <a:pt x="877375" y="1670749"/>
                    <a:pt x="848966" y="1682517"/>
                    <a:pt x="819343" y="1682517"/>
                  </a:cubicBezTo>
                  <a:lnTo>
                    <a:pt x="111693" y="1682517"/>
                  </a:lnTo>
                  <a:cubicBezTo>
                    <a:pt x="50007" y="1682517"/>
                    <a:pt x="0" y="1632510"/>
                    <a:pt x="0" y="1570824"/>
                  </a:cubicBezTo>
                  <a:lnTo>
                    <a:pt x="0" y="111693"/>
                  </a:lnTo>
                  <a:cubicBezTo>
                    <a:pt x="0" y="82070"/>
                    <a:pt x="11768" y="53661"/>
                    <a:pt x="32714" y="32714"/>
                  </a:cubicBezTo>
                  <a:cubicBezTo>
                    <a:pt x="53661" y="11768"/>
                    <a:pt x="82070" y="0"/>
                    <a:pt x="111693" y="0"/>
                  </a:cubicBezTo>
                  <a:close/>
                </a:path>
              </a:pathLst>
            </a:custGeom>
            <a:solidFill>
              <a:srgbClr val="FFFFFF"/>
            </a:solidFill>
            <a:ln w="38100" cap="rnd">
              <a:solidFill>
                <a:srgbClr val="D9D9D9"/>
              </a:solidFill>
              <a:prstDash val="solid"/>
              <a:round/>
            </a:ln>
          </p:spPr>
        </p:sp>
        <p:sp>
          <p:nvSpPr>
            <p:cNvPr id="19" name="TextBox 19"/>
            <p:cNvSpPr txBox="1"/>
            <p:nvPr/>
          </p:nvSpPr>
          <p:spPr>
            <a:xfrm>
              <a:off x="0" y="-47625"/>
              <a:ext cx="931036" cy="1730142"/>
            </a:xfrm>
            <a:prstGeom prst="rect">
              <a:avLst/>
            </a:prstGeom>
          </p:spPr>
          <p:txBody>
            <a:bodyPr lIns="50800" tIns="50800" rIns="50800" bIns="50800" rtlCol="0" anchor="ctr"/>
            <a:lstStyle/>
            <a:p>
              <a:pPr algn="ctr">
                <a:lnSpc>
                  <a:spcPts val="2940"/>
                </a:lnSpc>
              </a:pPr>
              <a:endParaRPr/>
            </a:p>
          </p:txBody>
        </p:sp>
      </p:grpSp>
      <p:sp>
        <p:nvSpPr>
          <p:cNvPr id="20" name="Freeform 20"/>
          <p:cNvSpPr/>
          <p:nvPr/>
        </p:nvSpPr>
        <p:spPr>
          <a:xfrm>
            <a:off x="9591343" y="3136781"/>
            <a:ext cx="2193014" cy="2591449"/>
          </a:xfrm>
          <a:custGeom>
            <a:avLst/>
            <a:gdLst/>
            <a:ahLst/>
            <a:cxnLst/>
            <a:rect l="l" t="t" r="r" b="b"/>
            <a:pathLst>
              <a:path w="2193014" h="2591449">
                <a:moveTo>
                  <a:pt x="0" y="0"/>
                </a:moveTo>
                <a:lnTo>
                  <a:pt x="2193014" y="0"/>
                </a:lnTo>
                <a:lnTo>
                  <a:pt x="2193014" y="2591449"/>
                </a:lnTo>
                <a:lnTo>
                  <a:pt x="0" y="2591449"/>
                </a:lnTo>
                <a:lnTo>
                  <a:pt x="0" y="0"/>
                </a:lnTo>
                <a:close/>
              </a:path>
            </a:pathLst>
          </a:custGeom>
          <a:blipFill>
            <a:blip r:embed="rId9"/>
            <a:stretch>
              <a:fillRect/>
            </a:stretch>
          </a:blipFill>
        </p:spPr>
      </p:sp>
      <p:sp>
        <p:nvSpPr>
          <p:cNvPr id="21" name="AutoShape 21"/>
          <p:cNvSpPr/>
          <p:nvPr/>
        </p:nvSpPr>
        <p:spPr>
          <a:xfrm>
            <a:off x="12457777" y="5734050"/>
            <a:ext cx="1383446" cy="0"/>
          </a:xfrm>
          <a:prstGeom prst="line">
            <a:avLst/>
          </a:prstGeom>
          <a:ln w="38100" cap="flat">
            <a:solidFill>
              <a:srgbClr val="000000"/>
            </a:solidFill>
            <a:prstDash val="solid"/>
            <a:headEnd type="none" w="sm" len="sm"/>
            <a:tailEnd type="arrow" w="med" len="sm"/>
          </a:ln>
        </p:spPr>
      </p:sp>
      <p:sp>
        <p:nvSpPr>
          <p:cNvPr id="22" name="TextBox 22"/>
          <p:cNvSpPr txBox="1"/>
          <p:nvPr/>
        </p:nvSpPr>
        <p:spPr>
          <a:xfrm>
            <a:off x="1028700" y="933450"/>
            <a:ext cx="14941973" cy="781049"/>
          </a:xfrm>
          <a:prstGeom prst="rect">
            <a:avLst/>
          </a:prstGeom>
        </p:spPr>
        <p:txBody>
          <a:bodyPr lIns="0" tIns="0" rIns="0" bIns="0" rtlCol="0" anchor="t">
            <a:spAutoFit/>
          </a:bodyPr>
          <a:lstStyle/>
          <a:p>
            <a:pPr algn="l">
              <a:lnSpc>
                <a:spcPts val="6300"/>
              </a:lnSpc>
              <a:spcBef>
                <a:spcPct val="0"/>
              </a:spcBef>
            </a:pPr>
            <a:r>
              <a:rPr lang="en-US" sz="4500" b="1" dirty="0">
                <a:solidFill>
                  <a:srgbClr val="000000"/>
                </a:solidFill>
                <a:latin typeface="Red Hat Display Bold"/>
                <a:ea typeface="Red Hat Display Bold"/>
                <a:cs typeface="Red Hat Display Bold"/>
                <a:sym typeface="Red Hat Display Bold"/>
              </a:rPr>
              <a:t>METHODOLOGY</a:t>
            </a:r>
          </a:p>
        </p:txBody>
      </p:sp>
      <p:sp>
        <p:nvSpPr>
          <p:cNvPr id="23" name="TextBox 23"/>
          <p:cNvSpPr txBox="1"/>
          <p:nvPr/>
        </p:nvSpPr>
        <p:spPr>
          <a:xfrm>
            <a:off x="9267241" y="6541419"/>
            <a:ext cx="2488363" cy="1581150"/>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Red Hat Display"/>
                <a:ea typeface="Red Hat Display"/>
                <a:cs typeface="Red Hat Display"/>
                <a:sym typeface="Red Hat Display"/>
              </a:rPr>
              <a:t>EVALUATOR AGENT PIPELINE</a:t>
            </a:r>
          </a:p>
        </p:txBody>
      </p:sp>
      <p:grpSp>
        <p:nvGrpSpPr>
          <p:cNvPr id="24" name="Group 24"/>
          <p:cNvGrpSpPr/>
          <p:nvPr/>
        </p:nvGrpSpPr>
        <p:grpSpPr>
          <a:xfrm>
            <a:off x="14078616" y="2539897"/>
            <a:ext cx="3535028" cy="6388306"/>
            <a:chOff x="0" y="0"/>
            <a:chExt cx="4713370" cy="8517741"/>
          </a:xfrm>
        </p:grpSpPr>
        <p:grpSp>
          <p:nvGrpSpPr>
            <p:cNvPr id="25" name="Group 25"/>
            <p:cNvGrpSpPr/>
            <p:nvPr/>
          </p:nvGrpSpPr>
          <p:grpSpPr>
            <a:xfrm>
              <a:off x="0" y="0"/>
              <a:ext cx="4713370" cy="8517741"/>
              <a:chOff x="0" y="0"/>
              <a:chExt cx="931036" cy="1682517"/>
            </a:xfrm>
          </p:grpSpPr>
          <p:sp>
            <p:nvSpPr>
              <p:cNvPr id="26" name="Freeform 26"/>
              <p:cNvSpPr/>
              <p:nvPr/>
            </p:nvSpPr>
            <p:spPr>
              <a:xfrm>
                <a:off x="0" y="0"/>
                <a:ext cx="931036" cy="1682517"/>
              </a:xfrm>
              <a:custGeom>
                <a:avLst/>
                <a:gdLst/>
                <a:ahLst/>
                <a:cxnLst/>
                <a:rect l="l" t="t" r="r" b="b"/>
                <a:pathLst>
                  <a:path w="931036" h="1682517">
                    <a:moveTo>
                      <a:pt x="111693" y="0"/>
                    </a:moveTo>
                    <a:lnTo>
                      <a:pt x="819343" y="0"/>
                    </a:lnTo>
                    <a:cubicBezTo>
                      <a:pt x="881029" y="0"/>
                      <a:pt x="931036" y="50007"/>
                      <a:pt x="931036" y="111693"/>
                    </a:cubicBezTo>
                    <a:lnTo>
                      <a:pt x="931036" y="1570824"/>
                    </a:lnTo>
                    <a:cubicBezTo>
                      <a:pt x="931036" y="1600446"/>
                      <a:pt x="919269" y="1628856"/>
                      <a:pt x="898322" y="1649803"/>
                    </a:cubicBezTo>
                    <a:cubicBezTo>
                      <a:pt x="877375" y="1670749"/>
                      <a:pt x="848966" y="1682517"/>
                      <a:pt x="819343" y="1682517"/>
                    </a:cubicBezTo>
                    <a:lnTo>
                      <a:pt x="111693" y="1682517"/>
                    </a:lnTo>
                    <a:cubicBezTo>
                      <a:pt x="50007" y="1682517"/>
                      <a:pt x="0" y="1632510"/>
                      <a:pt x="0" y="1570824"/>
                    </a:cubicBezTo>
                    <a:lnTo>
                      <a:pt x="0" y="111693"/>
                    </a:lnTo>
                    <a:cubicBezTo>
                      <a:pt x="0" y="82070"/>
                      <a:pt x="11768" y="53661"/>
                      <a:pt x="32714" y="32714"/>
                    </a:cubicBezTo>
                    <a:cubicBezTo>
                      <a:pt x="53661" y="11768"/>
                      <a:pt x="82070" y="0"/>
                      <a:pt x="111693" y="0"/>
                    </a:cubicBezTo>
                    <a:close/>
                  </a:path>
                </a:pathLst>
              </a:custGeom>
              <a:solidFill>
                <a:srgbClr val="FFFFFF"/>
              </a:solidFill>
              <a:ln w="38100" cap="rnd">
                <a:solidFill>
                  <a:srgbClr val="D9D9D9"/>
                </a:solidFill>
                <a:prstDash val="solid"/>
                <a:round/>
              </a:ln>
            </p:spPr>
          </p:sp>
          <p:sp>
            <p:nvSpPr>
              <p:cNvPr id="27" name="TextBox 27"/>
              <p:cNvSpPr txBox="1"/>
              <p:nvPr/>
            </p:nvSpPr>
            <p:spPr>
              <a:xfrm>
                <a:off x="0" y="-47625"/>
                <a:ext cx="931036" cy="1730142"/>
              </a:xfrm>
              <a:prstGeom prst="rect">
                <a:avLst/>
              </a:prstGeom>
            </p:spPr>
            <p:txBody>
              <a:bodyPr lIns="50800" tIns="50800" rIns="50800" bIns="50800" rtlCol="0" anchor="ctr"/>
              <a:lstStyle/>
              <a:p>
                <a:pPr algn="ctr">
                  <a:lnSpc>
                    <a:spcPts val="2940"/>
                  </a:lnSpc>
                </a:pPr>
                <a:endParaRPr/>
              </a:p>
            </p:txBody>
          </p:sp>
        </p:grpSp>
        <p:sp>
          <p:nvSpPr>
            <p:cNvPr id="28" name="Freeform 28"/>
            <p:cNvSpPr/>
            <p:nvPr/>
          </p:nvSpPr>
          <p:spPr>
            <a:xfrm>
              <a:off x="262063" y="522463"/>
              <a:ext cx="4189244" cy="3880287"/>
            </a:xfrm>
            <a:custGeom>
              <a:avLst/>
              <a:gdLst/>
              <a:ahLst/>
              <a:cxnLst/>
              <a:rect l="l" t="t" r="r" b="b"/>
              <a:pathLst>
                <a:path w="4189244" h="3880287">
                  <a:moveTo>
                    <a:pt x="0" y="0"/>
                  </a:moveTo>
                  <a:lnTo>
                    <a:pt x="4189244" y="0"/>
                  </a:lnTo>
                  <a:lnTo>
                    <a:pt x="4189244" y="3880287"/>
                  </a:lnTo>
                  <a:lnTo>
                    <a:pt x="0" y="38802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9" name="TextBox 29"/>
            <p:cNvSpPr txBox="1"/>
            <p:nvPr/>
          </p:nvSpPr>
          <p:spPr>
            <a:xfrm>
              <a:off x="348888" y="5293540"/>
              <a:ext cx="4015594" cy="2116819"/>
            </a:xfrm>
            <a:prstGeom prst="rect">
              <a:avLst/>
            </a:prstGeom>
          </p:spPr>
          <p:txBody>
            <a:bodyPr lIns="0" tIns="0" rIns="0" bIns="0" rtlCol="0" anchor="t">
              <a:spAutoFit/>
            </a:bodyPr>
            <a:lstStyle/>
            <a:p>
              <a:pPr algn="ctr">
                <a:lnSpc>
                  <a:spcPts val="4200"/>
                </a:lnSpc>
              </a:pPr>
              <a:r>
                <a:rPr lang="en-US" sz="3000" dirty="0">
                  <a:solidFill>
                    <a:srgbClr val="000000"/>
                  </a:solidFill>
                  <a:latin typeface="Red Hat Display"/>
                  <a:ea typeface="Red Hat Display"/>
                  <a:cs typeface="Red Hat Display"/>
                  <a:sym typeface="Red Hat Display"/>
                </a:rPr>
                <a:t>SCORES, NLP CORRELATIVE </a:t>
              </a:r>
            </a:p>
            <a:p>
              <a:pPr algn="ctr">
                <a:lnSpc>
                  <a:spcPts val="4200"/>
                </a:lnSpc>
                <a:spcBef>
                  <a:spcPct val="0"/>
                </a:spcBef>
              </a:pPr>
              <a:r>
                <a:rPr lang="en-US" sz="3000" dirty="0">
                  <a:solidFill>
                    <a:srgbClr val="000000"/>
                  </a:solidFill>
                  <a:latin typeface="Red Hat Display"/>
                  <a:ea typeface="Red Hat Display"/>
                  <a:cs typeface="Red Hat Display"/>
                  <a:sym typeface="Red Hat Display"/>
                </a:rPr>
                <a:t>ANALYTICS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TextBox 3"/>
          <p:cNvSpPr txBox="1"/>
          <p:nvPr/>
        </p:nvSpPr>
        <p:spPr>
          <a:xfrm>
            <a:off x="990600" y="952500"/>
            <a:ext cx="12790061" cy="688650"/>
          </a:xfrm>
          <a:prstGeom prst="rect">
            <a:avLst/>
          </a:prstGeom>
        </p:spPr>
        <p:txBody>
          <a:bodyPr lIns="0" tIns="0" rIns="0" bIns="0" rtlCol="0" anchor="t">
            <a:spAutoFit/>
          </a:bodyPr>
          <a:lstStyle/>
          <a:p>
            <a:pPr algn="l">
              <a:lnSpc>
                <a:spcPts val="5459"/>
              </a:lnSpc>
              <a:spcBef>
                <a:spcPct val="0"/>
              </a:spcBef>
            </a:pPr>
            <a:r>
              <a:rPr lang="en-US" sz="4500" b="1" dirty="0">
                <a:solidFill>
                  <a:srgbClr val="000000"/>
                </a:solidFill>
                <a:latin typeface="Red Hat Display Bold"/>
                <a:ea typeface="Red Hat Display Bold"/>
                <a:cs typeface="Red Hat Display Bold"/>
                <a:sym typeface="Red Hat Display Bold"/>
              </a:rPr>
              <a:t>LLM GRADING FRAMEWORK DETAILS</a:t>
            </a:r>
          </a:p>
        </p:txBody>
      </p:sp>
      <p:sp>
        <p:nvSpPr>
          <p:cNvPr id="4" name="TextBox 4"/>
          <p:cNvSpPr txBox="1"/>
          <p:nvPr/>
        </p:nvSpPr>
        <p:spPr>
          <a:xfrm>
            <a:off x="990600" y="1967865"/>
            <a:ext cx="14162849" cy="737235"/>
          </a:xfrm>
          <a:prstGeom prst="rect">
            <a:avLst/>
          </a:prstGeom>
        </p:spPr>
        <p:txBody>
          <a:bodyPr lIns="0" tIns="0" rIns="0" bIns="0" rtlCol="0" anchor="t">
            <a:spAutoFit/>
          </a:bodyPr>
          <a:lstStyle/>
          <a:p>
            <a:pPr algn="l">
              <a:lnSpc>
                <a:spcPts val="2940"/>
              </a:lnSpc>
            </a:pPr>
            <a:r>
              <a:rPr lang="en-US" sz="2100" b="1" dirty="0">
                <a:solidFill>
                  <a:srgbClr val="000000"/>
                </a:solidFill>
                <a:latin typeface="Inter Bold"/>
                <a:ea typeface="Inter Bold"/>
                <a:cs typeface="Inter Bold"/>
                <a:sym typeface="Inter Bold"/>
              </a:rPr>
              <a:t>MODEL DETAILS:</a:t>
            </a:r>
          </a:p>
          <a:p>
            <a:pPr algn="just">
              <a:lnSpc>
                <a:spcPts val="2940"/>
              </a:lnSpc>
              <a:spcBef>
                <a:spcPct val="0"/>
              </a:spcBef>
            </a:pPr>
            <a:r>
              <a:rPr lang="en-US" sz="2100" b="1" dirty="0">
                <a:solidFill>
                  <a:srgbClr val="000000"/>
                </a:solidFill>
                <a:latin typeface="Inter Bold"/>
                <a:ea typeface="Inter Bold"/>
                <a:cs typeface="Inter Bold"/>
                <a:sym typeface="Inter Bold"/>
              </a:rPr>
              <a:t>MODEL_NAME</a:t>
            </a:r>
            <a:r>
              <a:rPr lang="en-US" sz="2100" dirty="0">
                <a:solidFill>
                  <a:srgbClr val="000000"/>
                </a:solidFill>
                <a:latin typeface="Inter"/>
                <a:ea typeface="Inter"/>
                <a:cs typeface="Inter"/>
                <a:sym typeface="Inter"/>
              </a:rPr>
              <a:t> = 'GEMINI-2.5-PRO-PREVIEW-03-25',   </a:t>
            </a:r>
            <a:r>
              <a:rPr lang="en-US" sz="2100" b="1" dirty="0">
                <a:solidFill>
                  <a:srgbClr val="000000"/>
                </a:solidFill>
                <a:latin typeface="Inter Bold"/>
                <a:ea typeface="Inter Bold"/>
                <a:cs typeface="Inter Bold"/>
                <a:sym typeface="Inter Bold"/>
              </a:rPr>
              <a:t>THINKING_BUDGET</a:t>
            </a:r>
            <a:r>
              <a:rPr lang="en-US" sz="2100" dirty="0">
                <a:solidFill>
                  <a:srgbClr val="000000"/>
                </a:solidFill>
                <a:latin typeface="Inter"/>
                <a:ea typeface="Inter"/>
                <a:cs typeface="Inter"/>
                <a:sym typeface="Inter"/>
              </a:rPr>
              <a:t> = 16,384 ,   </a:t>
            </a:r>
            <a:r>
              <a:rPr lang="en-US" sz="2100" b="1" dirty="0">
                <a:solidFill>
                  <a:srgbClr val="000000"/>
                </a:solidFill>
                <a:latin typeface="Inter Bold"/>
                <a:ea typeface="Inter Bold"/>
                <a:cs typeface="Inter Bold"/>
                <a:sym typeface="Inter Bold"/>
              </a:rPr>
              <a:t>TEMPERATURE</a:t>
            </a:r>
            <a:r>
              <a:rPr lang="en-US" sz="2100" dirty="0">
                <a:solidFill>
                  <a:srgbClr val="000000"/>
                </a:solidFill>
                <a:latin typeface="Inter"/>
                <a:ea typeface="Inter"/>
                <a:cs typeface="Inter"/>
                <a:sym typeface="Inter"/>
              </a:rPr>
              <a:t>= 0.1 </a:t>
            </a:r>
          </a:p>
        </p:txBody>
      </p:sp>
      <p:sp>
        <p:nvSpPr>
          <p:cNvPr id="5" name="AutoShape 5"/>
          <p:cNvSpPr/>
          <p:nvPr/>
        </p:nvSpPr>
        <p:spPr>
          <a:xfrm flipH="1">
            <a:off x="974174" y="1790700"/>
            <a:ext cx="16704226" cy="0"/>
          </a:xfrm>
          <a:prstGeom prst="line">
            <a:avLst/>
          </a:prstGeom>
          <a:ln w="38100" cap="flat">
            <a:solidFill>
              <a:srgbClr val="000000"/>
            </a:solidFill>
            <a:prstDash val="solid"/>
            <a:headEnd type="none" w="sm" len="sm"/>
            <a:tailEnd type="none" w="sm" len="sm"/>
          </a:ln>
        </p:spPr>
      </p:sp>
      <p:graphicFrame>
        <p:nvGraphicFramePr>
          <p:cNvPr id="6" name="Table 6"/>
          <p:cNvGraphicFramePr>
            <a:graphicFrameLocks noGrp="1"/>
          </p:cNvGraphicFramePr>
          <p:nvPr>
            <p:extLst>
              <p:ext uri="{D42A27DB-BD31-4B8C-83A1-F6EECF244321}">
                <p14:modId xmlns:p14="http://schemas.microsoft.com/office/powerpoint/2010/main" val="3438169539"/>
              </p:ext>
            </p:extLst>
          </p:nvPr>
        </p:nvGraphicFramePr>
        <p:xfrm>
          <a:off x="990600" y="2857500"/>
          <a:ext cx="13694378" cy="6029478"/>
        </p:xfrm>
        <a:graphic>
          <a:graphicData uri="http://schemas.openxmlformats.org/drawingml/2006/table">
            <a:tbl>
              <a:tblPr/>
              <a:tblGrid>
                <a:gridCol w="5029714">
                  <a:extLst>
                    <a:ext uri="{9D8B030D-6E8A-4147-A177-3AD203B41FA5}">
                      <a16:colId xmlns:a16="http://schemas.microsoft.com/office/drawing/2014/main" val="20000"/>
                    </a:ext>
                  </a:extLst>
                </a:gridCol>
                <a:gridCol w="2363571">
                  <a:extLst>
                    <a:ext uri="{9D8B030D-6E8A-4147-A177-3AD203B41FA5}">
                      <a16:colId xmlns:a16="http://schemas.microsoft.com/office/drawing/2014/main" val="20001"/>
                    </a:ext>
                  </a:extLst>
                </a:gridCol>
                <a:gridCol w="6301093">
                  <a:extLst>
                    <a:ext uri="{9D8B030D-6E8A-4147-A177-3AD203B41FA5}">
                      <a16:colId xmlns:a16="http://schemas.microsoft.com/office/drawing/2014/main" val="20002"/>
                    </a:ext>
                  </a:extLst>
                </a:gridCol>
              </a:tblGrid>
              <a:tr h="1062240">
                <a:tc>
                  <a:txBody>
                    <a:bodyPr/>
                    <a:lstStyle/>
                    <a:p>
                      <a:pPr algn="ctr">
                        <a:lnSpc>
                          <a:spcPts val="2799"/>
                        </a:lnSpc>
                        <a:defRPr/>
                      </a:pPr>
                      <a:r>
                        <a:rPr lang="en-US" sz="1999" b="1" dirty="0">
                          <a:solidFill>
                            <a:srgbClr val="FFFFFF"/>
                          </a:solidFill>
                          <a:latin typeface="Inter Bold"/>
                          <a:ea typeface="Inter Bold"/>
                          <a:cs typeface="Inter Bold"/>
                          <a:sym typeface="Inter Bold"/>
                        </a:rPr>
                        <a:t>Grading Criteria</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tc>
                  <a:txBody>
                    <a:bodyPr/>
                    <a:lstStyle/>
                    <a:p>
                      <a:pPr algn="ctr">
                        <a:lnSpc>
                          <a:spcPts val="2799"/>
                        </a:lnSpc>
                        <a:defRPr/>
                      </a:pPr>
                      <a:r>
                        <a:rPr lang="en-US" sz="1999" b="1" dirty="0">
                          <a:solidFill>
                            <a:srgbClr val="FFFFFF"/>
                          </a:solidFill>
                          <a:latin typeface="Inter Bold"/>
                          <a:ea typeface="Inter Bold"/>
                          <a:cs typeface="Inter Bold"/>
                          <a:sym typeface="Inter Bold"/>
                        </a:rPr>
                        <a:t>Weight</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tc>
                  <a:txBody>
                    <a:bodyPr/>
                    <a:lstStyle/>
                    <a:p>
                      <a:pPr algn="ctr">
                        <a:lnSpc>
                          <a:spcPts val="2799"/>
                        </a:lnSpc>
                        <a:defRPr/>
                      </a:pPr>
                      <a:r>
                        <a:rPr lang="en-US" sz="1999" b="1" dirty="0">
                          <a:solidFill>
                            <a:srgbClr val="FFFFFF"/>
                          </a:solidFill>
                          <a:latin typeface="Inter Bold"/>
                          <a:ea typeface="Inter Bold"/>
                          <a:cs typeface="Inter Bold"/>
                          <a:sym typeface="Inter Bold"/>
                        </a:rPr>
                        <a:t>Description</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extLst>
                  <a:ext uri="{0D108BD9-81ED-4DB2-BD59-A6C34878D82A}">
                    <a16:rowId xmlns:a16="http://schemas.microsoft.com/office/drawing/2014/main" val="10000"/>
                  </a:ext>
                </a:extLst>
              </a:tr>
              <a:tr h="1026435">
                <a:tc>
                  <a:txBody>
                    <a:bodyPr/>
                    <a:lstStyle/>
                    <a:p>
                      <a:pPr algn="ctr">
                        <a:lnSpc>
                          <a:spcPts val="2659"/>
                        </a:lnSpc>
                        <a:defRPr/>
                      </a:pPr>
                      <a:r>
                        <a:rPr lang="en-US" sz="1899">
                          <a:solidFill>
                            <a:srgbClr val="000000"/>
                          </a:solidFill>
                          <a:latin typeface="Inter"/>
                          <a:ea typeface="Inter"/>
                          <a:cs typeface="Inter"/>
                          <a:sym typeface="Inter"/>
                        </a:rPr>
                        <a:t>Factual Accuracy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2.5x</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Inter"/>
                          <a:ea typeface="Inter"/>
                          <a:cs typeface="Inter"/>
                          <a:sym typeface="Inter"/>
                        </a:rPr>
                        <a:t>Consistency and correctness</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6435">
                <a:tc>
                  <a:txBody>
                    <a:bodyPr/>
                    <a:lstStyle/>
                    <a:p>
                      <a:pPr algn="ctr">
                        <a:lnSpc>
                          <a:spcPts val="2659"/>
                        </a:lnSpc>
                        <a:defRPr/>
                      </a:pPr>
                      <a:r>
                        <a:rPr lang="en-US" sz="1899" dirty="0">
                          <a:solidFill>
                            <a:srgbClr val="000000"/>
                          </a:solidFill>
                          <a:latin typeface="Inter"/>
                          <a:ea typeface="Inter"/>
                          <a:cs typeface="Inter"/>
                          <a:sym typeface="Inter"/>
                        </a:rPr>
                        <a:t>Clinical Relevance</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1.5x</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Inter"/>
                          <a:ea typeface="Inter"/>
                          <a:cs typeface="Inter"/>
                          <a:sym typeface="Inter"/>
                        </a:rPr>
                        <a:t>Focus on clinical information</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6435">
                <a:tc>
                  <a:txBody>
                    <a:bodyPr/>
                    <a:lstStyle/>
                    <a:p>
                      <a:pPr algn="ctr">
                        <a:lnSpc>
                          <a:spcPts val="2659"/>
                        </a:lnSpc>
                        <a:defRPr/>
                      </a:pPr>
                      <a:r>
                        <a:rPr lang="en-US" sz="1899">
                          <a:solidFill>
                            <a:srgbClr val="000000"/>
                          </a:solidFill>
                          <a:latin typeface="Inter"/>
                          <a:ea typeface="Inter"/>
                          <a:cs typeface="Inter"/>
                          <a:sym typeface="Inter"/>
                        </a:rPr>
                        <a:t>Completeness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1.2x</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Inclusion of critical information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61498">
                <a:tc>
                  <a:txBody>
                    <a:bodyPr/>
                    <a:lstStyle/>
                    <a:p>
                      <a:pPr algn="ctr">
                        <a:lnSpc>
                          <a:spcPts val="2659"/>
                        </a:lnSpc>
                        <a:defRPr/>
                      </a:pPr>
                      <a:r>
                        <a:rPr lang="en-US" sz="1899">
                          <a:solidFill>
                            <a:srgbClr val="000000"/>
                          </a:solidFill>
                          <a:latin typeface="Inter"/>
                          <a:ea typeface="Inter"/>
                          <a:cs typeface="Inter"/>
                          <a:sym typeface="Inter"/>
                        </a:rPr>
                        <a:t>Chronological Ordering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Inter"/>
                          <a:ea typeface="Inter"/>
                          <a:cs typeface="Inter"/>
                          <a:sym typeface="Inter"/>
                        </a:rPr>
                        <a:t>1.0x</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Correctness of the timeline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26435">
                <a:tc>
                  <a:txBody>
                    <a:bodyPr/>
                    <a:lstStyle/>
                    <a:p>
                      <a:pPr algn="ctr">
                        <a:lnSpc>
                          <a:spcPts val="2659"/>
                        </a:lnSpc>
                        <a:defRPr/>
                      </a:pPr>
                      <a:r>
                        <a:rPr lang="en-US" sz="1899">
                          <a:solidFill>
                            <a:srgbClr val="000000"/>
                          </a:solidFill>
                          <a:latin typeface="Inter"/>
                          <a:ea typeface="Inter"/>
                          <a:cs typeface="Inter"/>
                          <a:sym typeface="Inter"/>
                        </a:rPr>
                        <a:t>Organization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Inter"/>
                          <a:ea typeface="Inter"/>
                          <a:cs typeface="Inter"/>
                          <a:sym typeface="Inter"/>
                        </a:rPr>
                        <a:t>0.8x</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Inter"/>
                          <a:ea typeface="Inter"/>
                          <a:cs typeface="Inter"/>
                          <a:sym typeface="Inter"/>
                        </a:rPr>
                        <a:t>Clarity, structure, and readability</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3"/>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2585324831"/>
              </p:ext>
            </p:extLst>
          </p:nvPr>
        </p:nvGraphicFramePr>
        <p:xfrm>
          <a:off x="11776091" y="2095500"/>
          <a:ext cx="5978509" cy="6379190"/>
        </p:xfrm>
        <a:graphic>
          <a:graphicData uri="http://schemas.openxmlformats.org/drawingml/2006/table">
            <a:tbl>
              <a:tblPr/>
              <a:tblGrid>
                <a:gridCol w="2441258">
                  <a:extLst>
                    <a:ext uri="{9D8B030D-6E8A-4147-A177-3AD203B41FA5}">
                      <a16:colId xmlns:a16="http://schemas.microsoft.com/office/drawing/2014/main" val="20000"/>
                    </a:ext>
                  </a:extLst>
                </a:gridCol>
                <a:gridCol w="1858528">
                  <a:extLst>
                    <a:ext uri="{9D8B030D-6E8A-4147-A177-3AD203B41FA5}">
                      <a16:colId xmlns:a16="http://schemas.microsoft.com/office/drawing/2014/main" val="20001"/>
                    </a:ext>
                  </a:extLst>
                </a:gridCol>
                <a:gridCol w="1678723">
                  <a:extLst>
                    <a:ext uri="{9D8B030D-6E8A-4147-A177-3AD203B41FA5}">
                      <a16:colId xmlns:a16="http://schemas.microsoft.com/office/drawing/2014/main" val="20002"/>
                    </a:ext>
                  </a:extLst>
                </a:gridCol>
              </a:tblGrid>
              <a:tr h="1024885">
                <a:tc>
                  <a:txBody>
                    <a:bodyPr/>
                    <a:lstStyle/>
                    <a:p>
                      <a:pPr algn="ctr">
                        <a:lnSpc>
                          <a:spcPts val="2940"/>
                        </a:lnSpc>
                        <a:defRPr/>
                      </a:pPr>
                      <a:r>
                        <a:rPr lang="en-US" sz="2000" b="1" dirty="0">
                          <a:solidFill>
                            <a:srgbClr val="FFFFFF"/>
                          </a:solidFill>
                          <a:latin typeface="Inter Bold"/>
                          <a:ea typeface="Inter Bold"/>
                          <a:cs typeface="Inter Bold"/>
                          <a:sym typeface="Inter Bold"/>
                        </a:rPr>
                        <a:t>Metric</a:t>
                      </a:r>
                      <a:endParaRPr lang="en-US" sz="105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5891F"/>
                    </a:solidFill>
                  </a:tcPr>
                </a:tc>
                <a:tc>
                  <a:txBody>
                    <a:bodyPr/>
                    <a:lstStyle/>
                    <a:p>
                      <a:pPr algn="ctr">
                        <a:lnSpc>
                          <a:spcPts val="2940"/>
                        </a:lnSpc>
                        <a:defRPr/>
                      </a:pPr>
                      <a:r>
                        <a:rPr lang="en-US" sz="2000" b="1" dirty="0">
                          <a:solidFill>
                            <a:srgbClr val="FFFFFF"/>
                          </a:solidFill>
                          <a:latin typeface="Inter Bold"/>
                          <a:ea typeface="Inter Bold"/>
                          <a:cs typeface="Inter Bold"/>
                          <a:sym typeface="Inter Bold"/>
                        </a:rPr>
                        <a:t>Value</a:t>
                      </a:r>
                      <a:endParaRPr lang="en-US" sz="105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5891F"/>
                    </a:solidFill>
                  </a:tcPr>
                </a:tc>
                <a:tc>
                  <a:txBody>
                    <a:bodyPr/>
                    <a:lstStyle/>
                    <a:p>
                      <a:pPr algn="ctr">
                        <a:lnSpc>
                          <a:spcPts val="2940"/>
                        </a:lnSpc>
                        <a:defRPr/>
                      </a:pPr>
                      <a:r>
                        <a:rPr lang="en-US" sz="2000" b="1" dirty="0">
                          <a:solidFill>
                            <a:srgbClr val="FFFFFF"/>
                          </a:solidFill>
                          <a:latin typeface="Inter Bold"/>
                          <a:ea typeface="Inter Bold"/>
                          <a:cs typeface="Inter Bold"/>
                          <a:sym typeface="Inter Bold"/>
                        </a:rPr>
                        <a:t>p-value</a:t>
                      </a:r>
                      <a:endParaRPr lang="en-US" sz="105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5891F"/>
                    </a:solidFill>
                  </a:tcPr>
                </a:tc>
                <a:extLst>
                  <a:ext uri="{0D108BD9-81ED-4DB2-BD59-A6C34878D82A}">
                    <a16:rowId xmlns:a16="http://schemas.microsoft.com/office/drawing/2014/main" val="10000"/>
                  </a:ext>
                </a:extLst>
              </a:tr>
              <a:tr h="1024885">
                <a:tc>
                  <a:txBody>
                    <a:bodyPr/>
                    <a:lstStyle/>
                    <a:p>
                      <a:pPr algn="ctr">
                        <a:lnSpc>
                          <a:spcPts val="2940"/>
                        </a:lnSpc>
                        <a:defRPr/>
                      </a:pPr>
                      <a:r>
                        <a:rPr lang="en-US" sz="1900" dirty="0">
                          <a:solidFill>
                            <a:srgbClr val="000000"/>
                          </a:solidFill>
                          <a:latin typeface="Inter"/>
                          <a:ea typeface="Inter"/>
                          <a:cs typeface="Inter"/>
                          <a:sym typeface="Inter"/>
                        </a:rPr>
                        <a:t>Mean DVM Rating</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dirty="0">
                          <a:solidFill>
                            <a:srgbClr val="000000"/>
                          </a:solidFill>
                          <a:latin typeface="Inter"/>
                          <a:ea typeface="Inter"/>
                          <a:cs typeface="Inter"/>
                          <a:sym typeface="Inter"/>
                        </a:rPr>
                        <a:t>4.735</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a:solidFill>
                            <a:srgbClr val="000000"/>
                          </a:solidFill>
                          <a:latin typeface="Inter"/>
                          <a:ea typeface="Inter"/>
                          <a:cs typeface="Inter"/>
                          <a:sym typeface="Inter"/>
                        </a:rPr>
                        <a:t>n/a</a:t>
                      </a:r>
                      <a:endParaRPr lang="en-US" sz="19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1398620"/>
                  </a:ext>
                </a:extLst>
              </a:tr>
              <a:tr h="1024885">
                <a:tc>
                  <a:txBody>
                    <a:bodyPr/>
                    <a:lstStyle/>
                    <a:p>
                      <a:pPr algn="ctr">
                        <a:lnSpc>
                          <a:spcPts val="2940"/>
                        </a:lnSpc>
                        <a:defRPr/>
                      </a:pPr>
                      <a:r>
                        <a:rPr lang="en-US" sz="1900">
                          <a:solidFill>
                            <a:srgbClr val="000000"/>
                          </a:solidFill>
                          <a:latin typeface="Inter"/>
                          <a:ea typeface="Inter"/>
                          <a:cs typeface="Inter"/>
                          <a:sym typeface="Inter"/>
                        </a:rPr>
                        <a:t>Mean LLM Rating</a:t>
                      </a:r>
                      <a:endParaRPr lang="en-US" sz="19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dirty="0">
                          <a:solidFill>
                            <a:srgbClr val="000000"/>
                          </a:solidFill>
                          <a:latin typeface="Inter"/>
                          <a:ea typeface="Inter"/>
                          <a:cs typeface="Inter"/>
                          <a:sym typeface="Inter"/>
                        </a:rPr>
                        <a:t>3.830</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dirty="0">
                          <a:solidFill>
                            <a:srgbClr val="000000"/>
                          </a:solidFill>
                          <a:latin typeface="Inter"/>
                          <a:ea typeface="Inter"/>
                          <a:cs typeface="Inter"/>
                          <a:sym typeface="Inter"/>
                        </a:rPr>
                        <a:t>n/a</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4881465"/>
                  </a:ext>
                </a:extLst>
              </a:tr>
              <a:tr h="1024885">
                <a:tc>
                  <a:txBody>
                    <a:bodyPr/>
                    <a:lstStyle/>
                    <a:p>
                      <a:pPr algn="ctr">
                        <a:lnSpc>
                          <a:spcPts val="2940"/>
                        </a:lnSpc>
                        <a:defRPr/>
                      </a:pPr>
                      <a:r>
                        <a:rPr lang="en-US" sz="1900" dirty="0">
                          <a:solidFill>
                            <a:srgbClr val="000000"/>
                          </a:solidFill>
                          <a:latin typeface="Inter"/>
                          <a:ea typeface="Inter"/>
                          <a:cs typeface="Inter"/>
                          <a:sym typeface="Inter"/>
                        </a:rPr>
                        <a:t>Pearson</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dirty="0">
                          <a:solidFill>
                            <a:srgbClr val="000000"/>
                          </a:solidFill>
                          <a:latin typeface="Inter"/>
                          <a:ea typeface="Inter"/>
                          <a:cs typeface="Inter"/>
                          <a:sym typeface="Inter"/>
                        </a:rPr>
                        <a:t>0.5030</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dirty="0">
                          <a:solidFill>
                            <a:srgbClr val="000000"/>
                          </a:solidFill>
                          <a:latin typeface="Inter"/>
                          <a:ea typeface="Inter"/>
                          <a:cs typeface="Inter"/>
                          <a:sym typeface="Inter"/>
                        </a:rPr>
                        <a:t>0.0008</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4885">
                <a:tc>
                  <a:txBody>
                    <a:bodyPr/>
                    <a:lstStyle/>
                    <a:p>
                      <a:pPr algn="ctr">
                        <a:lnSpc>
                          <a:spcPts val="2940"/>
                        </a:lnSpc>
                        <a:defRPr/>
                      </a:pPr>
                      <a:r>
                        <a:rPr lang="en-US" sz="1900">
                          <a:solidFill>
                            <a:srgbClr val="000000"/>
                          </a:solidFill>
                          <a:latin typeface="Inter"/>
                          <a:ea typeface="Inter"/>
                          <a:cs typeface="Inter"/>
                          <a:sym typeface="Inter"/>
                        </a:rPr>
                        <a:t>Spearman</a:t>
                      </a:r>
                      <a:endParaRPr lang="en-US" sz="19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dirty="0">
                          <a:solidFill>
                            <a:srgbClr val="000000"/>
                          </a:solidFill>
                          <a:latin typeface="Inter"/>
                          <a:ea typeface="Inter"/>
                          <a:cs typeface="Inter"/>
                          <a:sym typeface="Inter"/>
                        </a:rPr>
                        <a:t>0.3967</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dirty="0">
                          <a:solidFill>
                            <a:srgbClr val="000000"/>
                          </a:solidFill>
                          <a:latin typeface="Inter"/>
                          <a:ea typeface="Inter"/>
                          <a:cs typeface="Inter"/>
                          <a:sym typeface="Inter"/>
                        </a:rPr>
                        <a:t>0.0102</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54765">
                <a:tc>
                  <a:txBody>
                    <a:bodyPr/>
                    <a:lstStyle/>
                    <a:p>
                      <a:pPr algn="ctr">
                        <a:lnSpc>
                          <a:spcPts val="2940"/>
                        </a:lnSpc>
                        <a:defRPr/>
                      </a:pPr>
                      <a:r>
                        <a:rPr lang="en-US" sz="1900" dirty="0">
                          <a:solidFill>
                            <a:srgbClr val="000000"/>
                          </a:solidFill>
                          <a:latin typeface="Inter"/>
                          <a:ea typeface="Inter"/>
                          <a:cs typeface="Inter"/>
                          <a:sym typeface="Inter"/>
                        </a:rPr>
                        <a:t>Pearson (DVM rating &lt; 5) </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a:solidFill>
                            <a:srgbClr val="000000"/>
                          </a:solidFill>
                          <a:latin typeface="Inter"/>
                          <a:ea typeface="Inter"/>
                          <a:cs typeface="Inter"/>
                          <a:sym typeface="Inter"/>
                        </a:rPr>
                        <a:t>0.6028</a:t>
                      </a:r>
                      <a:endParaRPr lang="en-US" sz="19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940"/>
                        </a:lnSpc>
                        <a:defRPr/>
                      </a:pPr>
                      <a:r>
                        <a:rPr lang="en-US" sz="1900" dirty="0">
                          <a:solidFill>
                            <a:srgbClr val="000000"/>
                          </a:solidFill>
                          <a:latin typeface="Inter"/>
                          <a:ea typeface="Inter"/>
                          <a:cs typeface="Inter"/>
                          <a:sym typeface="Inter"/>
                        </a:rPr>
                        <a:t>0.0497</a:t>
                      </a:r>
                      <a:endParaRPr lang="en-US" sz="19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1028700" y="952500"/>
            <a:ext cx="16851694" cy="688650"/>
          </a:xfrm>
          <a:prstGeom prst="rect">
            <a:avLst/>
          </a:prstGeom>
        </p:spPr>
        <p:txBody>
          <a:bodyPr lIns="0" tIns="0" rIns="0" bIns="0" rtlCol="0" anchor="t">
            <a:spAutoFit/>
          </a:bodyPr>
          <a:lstStyle/>
          <a:p>
            <a:pPr algn="l">
              <a:lnSpc>
                <a:spcPts val="5463"/>
              </a:lnSpc>
              <a:spcBef>
                <a:spcPct val="0"/>
              </a:spcBef>
            </a:pPr>
            <a:r>
              <a:rPr lang="en-US" sz="4500" b="1" dirty="0">
                <a:solidFill>
                  <a:srgbClr val="000000"/>
                </a:solidFill>
                <a:latin typeface="Red Hat Display Bold"/>
                <a:ea typeface="Red Hat Display Bold"/>
                <a:cs typeface="Red Hat Display Bold"/>
                <a:sym typeface="Red Hat Display Bold"/>
              </a:rPr>
              <a:t>EXPERT GRADING COMPARIONS</a:t>
            </a:r>
          </a:p>
        </p:txBody>
      </p:sp>
      <p:pic>
        <p:nvPicPr>
          <p:cNvPr id="11" name="Picture 10">
            <a:extLst>
              <a:ext uri="{FF2B5EF4-FFF2-40B4-BE49-F238E27FC236}">
                <a16:creationId xmlns:a16="http://schemas.microsoft.com/office/drawing/2014/main" id="{F5A3DE00-7EB9-29A6-58C1-0C3FCD01FC2F}"/>
              </a:ext>
            </a:extLst>
          </p:cNvPr>
          <p:cNvPicPr>
            <a:picLocks noChangeAspect="1"/>
          </p:cNvPicPr>
          <p:nvPr/>
        </p:nvPicPr>
        <p:blipFill>
          <a:blip r:embed="rId4"/>
          <a:stretch>
            <a:fillRect/>
          </a:stretch>
        </p:blipFill>
        <p:spPr>
          <a:xfrm>
            <a:off x="270040" y="1849306"/>
            <a:ext cx="11506052" cy="7180394"/>
          </a:xfrm>
          <a:prstGeom prst="rect">
            <a:avLst/>
          </a:prstGeom>
        </p:spPr>
      </p:pic>
      <p:pic>
        <p:nvPicPr>
          <p:cNvPr id="12" name="Picture 11">
            <a:extLst>
              <a:ext uri="{FF2B5EF4-FFF2-40B4-BE49-F238E27FC236}">
                <a16:creationId xmlns:a16="http://schemas.microsoft.com/office/drawing/2014/main" id="{7FB0EB73-46EF-644A-8BB0-7C51B53F976B}"/>
              </a:ext>
            </a:extLst>
          </p:cNvPr>
          <p:cNvPicPr>
            <a:picLocks noChangeAspect="1"/>
          </p:cNvPicPr>
          <p:nvPr/>
        </p:nvPicPr>
        <p:blipFill>
          <a:blip r:embed="rId5"/>
          <a:stretch>
            <a:fillRect/>
          </a:stretch>
        </p:blipFill>
        <p:spPr>
          <a:xfrm>
            <a:off x="270040" y="1849306"/>
            <a:ext cx="11506052" cy="7180394"/>
          </a:xfrm>
          <a:prstGeom prst="rect">
            <a:avLst/>
          </a:prstGeom>
        </p:spPr>
      </p:pic>
      <p:pic>
        <p:nvPicPr>
          <p:cNvPr id="14" name="Picture 13">
            <a:extLst>
              <a:ext uri="{FF2B5EF4-FFF2-40B4-BE49-F238E27FC236}">
                <a16:creationId xmlns:a16="http://schemas.microsoft.com/office/drawing/2014/main" id="{E96F3EB2-3444-A692-185D-93D2D464190F}"/>
              </a:ext>
            </a:extLst>
          </p:cNvPr>
          <p:cNvPicPr>
            <a:picLocks noChangeAspect="1"/>
          </p:cNvPicPr>
          <p:nvPr/>
        </p:nvPicPr>
        <p:blipFill>
          <a:blip r:embed="rId6"/>
          <a:stretch>
            <a:fillRect/>
          </a:stretch>
        </p:blipFill>
        <p:spPr>
          <a:xfrm>
            <a:off x="270039" y="1849306"/>
            <a:ext cx="11506052" cy="7180394"/>
          </a:xfrm>
          <a:prstGeom prst="rect">
            <a:avLst/>
          </a:prstGeom>
        </p:spPr>
      </p:pic>
      <p:pic>
        <p:nvPicPr>
          <p:cNvPr id="15" name="Picture 14">
            <a:extLst>
              <a:ext uri="{FF2B5EF4-FFF2-40B4-BE49-F238E27FC236}">
                <a16:creationId xmlns:a16="http://schemas.microsoft.com/office/drawing/2014/main" id="{E8149570-EFEB-61D2-9D97-82D613401D69}"/>
              </a:ext>
            </a:extLst>
          </p:cNvPr>
          <p:cNvPicPr>
            <a:picLocks noChangeAspect="1"/>
          </p:cNvPicPr>
          <p:nvPr/>
        </p:nvPicPr>
        <p:blipFill>
          <a:blip r:embed="rId7"/>
          <a:stretch>
            <a:fillRect/>
          </a:stretch>
        </p:blipFill>
        <p:spPr>
          <a:xfrm>
            <a:off x="270038" y="1849306"/>
            <a:ext cx="11477859" cy="716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grpSp>
        <p:nvGrpSpPr>
          <p:cNvPr id="15" name="Group 14">
            <a:extLst>
              <a:ext uri="{FF2B5EF4-FFF2-40B4-BE49-F238E27FC236}">
                <a16:creationId xmlns:a16="http://schemas.microsoft.com/office/drawing/2014/main" id="{CECCB90D-8851-CDA9-F823-C971EF9A1B52}"/>
              </a:ext>
            </a:extLst>
          </p:cNvPr>
          <p:cNvGrpSpPr/>
          <p:nvPr/>
        </p:nvGrpSpPr>
        <p:grpSpPr>
          <a:xfrm>
            <a:off x="8686800" y="1638301"/>
            <a:ext cx="8017646" cy="5029200"/>
            <a:chOff x="8660757" y="1503172"/>
            <a:chExt cx="7765785" cy="4846267"/>
          </a:xfrm>
        </p:grpSpPr>
        <p:pic>
          <p:nvPicPr>
            <p:cNvPr id="12" name="Picture 11">
              <a:extLst>
                <a:ext uri="{FF2B5EF4-FFF2-40B4-BE49-F238E27FC236}">
                  <a16:creationId xmlns:a16="http://schemas.microsoft.com/office/drawing/2014/main" id="{38371949-1421-1BDF-C440-238403362EAC}"/>
                </a:ext>
              </a:extLst>
            </p:cNvPr>
            <p:cNvPicPr>
              <a:picLocks noChangeAspect="1"/>
            </p:cNvPicPr>
            <p:nvPr/>
          </p:nvPicPr>
          <p:blipFill>
            <a:blip r:embed="rId3"/>
            <a:stretch>
              <a:fillRect/>
            </a:stretch>
          </p:blipFill>
          <p:spPr>
            <a:xfrm>
              <a:off x="8660757" y="1503172"/>
              <a:ext cx="7765785" cy="4846267"/>
            </a:xfrm>
            <a:prstGeom prst="rect">
              <a:avLst/>
            </a:prstGeom>
          </p:spPr>
        </p:pic>
        <p:grpSp>
          <p:nvGrpSpPr>
            <p:cNvPr id="5" name="Group 5"/>
            <p:cNvGrpSpPr/>
            <p:nvPr/>
          </p:nvGrpSpPr>
          <p:grpSpPr>
            <a:xfrm>
              <a:off x="10954327" y="1979549"/>
              <a:ext cx="219494" cy="4034056"/>
              <a:chOff x="0" y="0"/>
              <a:chExt cx="64678" cy="1188714"/>
            </a:xfrm>
          </p:grpSpPr>
          <p:sp>
            <p:nvSpPr>
              <p:cNvPr id="6" name="Freeform 6"/>
              <p:cNvSpPr/>
              <p:nvPr/>
            </p:nvSpPr>
            <p:spPr>
              <a:xfrm>
                <a:off x="0" y="0"/>
                <a:ext cx="64678" cy="1188714"/>
              </a:xfrm>
              <a:custGeom>
                <a:avLst/>
                <a:gdLst/>
                <a:ahLst/>
                <a:cxnLst/>
                <a:rect l="l" t="t" r="r" b="b"/>
                <a:pathLst>
                  <a:path w="64678" h="1188714">
                    <a:moveTo>
                      <a:pt x="0" y="0"/>
                    </a:moveTo>
                    <a:lnTo>
                      <a:pt x="64678" y="0"/>
                    </a:lnTo>
                    <a:lnTo>
                      <a:pt x="64678" y="1188714"/>
                    </a:lnTo>
                    <a:lnTo>
                      <a:pt x="0" y="1188714"/>
                    </a:lnTo>
                    <a:close/>
                  </a:path>
                </a:pathLst>
              </a:custGeom>
              <a:solidFill>
                <a:srgbClr val="E6802C">
                  <a:alpha val="31765"/>
                </a:srgbClr>
              </a:solidFill>
            </p:spPr>
          </p:sp>
          <p:sp>
            <p:nvSpPr>
              <p:cNvPr id="7" name="TextBox 7"/>
              <p:cNvSpPr txBox="1"/>
              <p:nvPr/>
            </p:nvSpPr>
            <p:spPr>
              <a:xfrm>
                <a:off x="0" y="-47625"/>
                <a:ext cx="64678" cy="1236339"/>
              </a:xfrm>
              <a:prstGeom prst="rect">
                <a:avLst/>
              </a:prstGeom>
            </p:spPr>
            <p:txBody>
              <a:bodyPr lIns="45405" tIns="45405" rIns="45405" bIns="45405" rtlCol="0" anchor="ctr"/>
              <a:lstStyle/>
              <a:p>
                <a:pPr algn="ctr">
                  <a:lnSpc>
                    <a:spcPts val="2940"/>
                  </a:lnSpc>
                </a:pPr>
                <a:endParaRPr/>
              </a:p>
            </p:txBody>
          </p:sp>
        </p:grpSp>
      </p:grpSp>
      <p:sp>
        <p:nvSpPr>
          <p:cNvPr id="9" name="TextBox 9"/>
          <p:cNvSpPr txBox="1"/>
          <p:nvPr/>
        </p:nvSpPr>
        <p:spPr>
          <a:xfrm>
            <a:off x="1028700" y="952500"/>
            <a:ext cx="16296840" cy="688650"/>
          </a:xfrm>
          <a:prstGeom prst="rect">
            <a:avLst/>
          </a:prstGeom>
        </p:spPr>
        <p:txBody>
          <a:bodyPr lIns="0" tIns="0" rIns="0" bIns="0" rtlCol="0" anchor="t">
            <a:spAutoFit/>
          </a:bodyPr>
          <a:lstStyle/>
          <a:p>
            <a:pPr algn="l">
              <a:lnSpc>
                <a:spcPts val="5463"/>
              </a:lnSpc>
              <a:spcBef>
                <a:spcPct val="0"/>
              </a:spcBef>
            </a:pPr>
            <a:r>
              <a:rPr lang="en-US" sz="4500" b="1" dirty="0">
                <a:solidFill>
                  <a:srgbClr val="000000"/>
                </a:solidFill>
                <a:latin typeface="Red Hat Display Bold"/>
                <a:ea typeface="Red Hat Display Bold"/>
                <a:cs typeface="Red Hat Display Bold"/>
                <a:sym typeface="Red Hat Display Bold"/>
              </a:rPr>
              <a:t>GENERATED SUMMARY SCORE FOR PATIENT INDEX 10 </a:t>
            </a:r>
          </a:p>
        </p:txBody>
      </p:sp>
      <p:grpSp>
        <p:nvGrpSpPr>
          <p:cNvPr id="13" name="Group 12">
            <a:extLst>
              <a:ext uri="{FF2B5EF4-FFF2-40B4-BE49-F238E27FC236}">
                <a16:creationId xmlns:a16="http://schemas.microsoft.com/office/drawing/2014/main" id="{5D991775-E5D7-B703-C17E-3D6772DC643F}"/>
              </a:ext>
            </a:extLst>
          </p:cNvPr>
          <p:cNvGrpSpPr/>
          <p:nvPr/>
        </p:nvGrpSpPr>
        <p:grpSpPr>
          <a:xfrm>
            <a:off x="1028700" y="2160824"/>
            <a:ext cx="15675746" cy="1600133"/>
            <a:chOff x="1028700" y="2160824"/>
            <a:chExt cx="15675746" cy="1600133"/>
          </a:xfrm>
        </p:grpSpPr>
        <p:sp>
          <p:nvSpPr>
            <p:cNvPr id="4" name="TextBox 4"/>
            <p:cNvSpPr txBox="1"/>
            <p:nvPr/>
          </p:nvSpPr>
          <p:spPr>
            <a:xfrm>
              <a:off x="1028700" y="3395197"/>
              <a:ext cx="15675746" cy="365760"/>
            </a:xfrm>
            <a:prstGeom prst="rect">
              <a:avLst/>
            </a:prstGeom>
          </p:spPr>
          <p:txBody>
            <a:bodyPr lIns="0" tIns="0" rIns="0" bIns="0" rtlCol="0" anchor="t">
              <a:spAutoFit/>
            </a:bodyPr>
            <a:lstStyle/>
            <a:p>
              <a:pPr algn="l">
                <a:lnSpc>
                  <a:spcPts val="2940"/>
                </a:lnSpc>
                <a:spcBef>
                  <a:spcPct val="0"/>
                </a:spcBef>
              </a:pPr>
              <a:r>
                <a:rPr lang="en-US" sz="2100" b="1" dirty="0">
                  <a:solidFill>
                    <a:srgbClr val="000000"/>
                  </a:solidFill>
                  <a:latin typeface="Inter Bold"/>
                  <a:ea typeface="Inter Bold"/>
                  <a:cs typeface="Inter Bold"/>
                  <a:sym typeface="Inter Bold"/>
                </a:rPr>
                <a:t>“Excellent summary, I have no additional comments.”</a:t>
              </a:r>
            </a:p>
          </p:txBody>
        </p:sp>
        <p:sp>
          <p:nvSpPr>
            <p:cNvPr id="10" name="TextBox 10"/>
            <p:cNvSpPr txBox="1"/>
            <p:nvPr/>
          </p:nvSpPr>
          <p:spPr>
            <a:xfrm>
              <a:off x="1028700" y="2160824"/>
              <a:ext cx="4981771" cy="662873"/>
            </a:xfrm>
            <a:prstGeom prst="rect">
              <a:avLst/>
            </a:prstGeom>
          </p:spPr>
          <p:txBody>
            <a:bodyPr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DVM SCORE = 5.0</a:t>
              </a:r>
            </a:p>
          </p:txBody>
        </p:sp>
      </p:grpSp>
      <p:grpSp>
        <p:nvGrpSpPr>
          <p:cNvPr id="14" name="Group 13">
            <a:extLst>
              <a:ext uri="{FF2B5EF4-FFF2-40B4-BE49-F238E27FC236}">
                <a16:creationId xmlns:a16="http://schemas.microsoft.com/office/drawing/2014/main" id="{A6594F66-1A9B-6125-D189-3463A5622A7D}"/>
              </a:ext>
            </a:extLst>
          </p:cNvPr>
          <p:cNvGrpSpPr/>
          <p:nvPr/>
        </p:nvGrpSpPr>
        <p:grpSpPr>
          <a:xfrm>
            <a:off x="1028700" y="5773463"/>
            <a:ext cx="16847548" cy="3568672"/>
            <a:chOff x="1028700" y="5773463"/>
            <a:chExt cx="16847548" cy="3568672"/>
          </a:xfrm>
        </p:grpSpPr>
        <p:sp>
          <p:nvSpPr>
            <p:cNvPr id="8" name="TextBox 8"/>
            <p:cNvSpPr txBox="1"/>
            <p:nvPr/>
          </p:nvSpPr>
          <p:spPr>
            <a:xfrm>
              <a:off x="1028700" y="6747525"/>
              <a:ext cx="16847548" cy="2594610"/>
            </a:xfrm>
            <a:prstGeom prst="rect">
              <a:avLst/>
            </a:prstGeom>
          </p:spPr>
          <p:txBody>
            <a:bodyPr lIns="0" tIns="0" rIns="0" bIns="0" rtlCol="0" anchor="t">
              <a:spAutoFit/>
            </a:bodyPr>
            <a:lstStyle/>
            <a:p>
              <a:pPr algn="l">
                <a:lnSpc>
                  <a:spcPts val="2940"/>
                </a:lnSpc>
                <a:spcBef>
                  <a:spcPct val="0"/>
                </a:spcBef>
              </a:pPr>
              <a:r>
                <a:rPr lang="en-US" sz="2100" dirty="0">
                  <a:solidFill>
                    <a:srgbClr val="A7A9AC"/>
                  </a:solidFill>
                  <a:latin typeface="Inter"/>
                  <a:ea typeface="Inter"/>
                  <a:cs typeface="Inter"/>
                  <a:sym typeface="Inter"/>
                </a:rPr>
                <a:t>"The summary successfully identifies the primary reason for referral (suspected lung mass) and includes relevant chronic conditions like UTIs and otitis. The organization into logical sections is commendable. However,</a:t>
              </a:r>
              <a:r>
                <a:rPr lang="en-US" sz="2100" b="1" dirty="0">
                  <a:solidFill>
                    <a:srgbClr val="000000"/>
                  </a:solidFill>
                  <a:latin typeface="Inter Bold"/>
                  <a:ea typeface="Inter Bold"/>
                  <a:cs typeface="Inter Bold"/>
                  <a:sym typeface="Inter Bold"/>
                </a:rPr>
                <a:t> the summary suffers from significant factual inaccuracies, most critically the incorrect date (March 14, 2024 instead of Nov 11, 2024) for the presentation of the cough and subsequent workup.</a:t>
              </a:r>
              <a:r>
                <a:rPr lang="en-US" sz="2100" dirty="0">
                  <a:solidFill>
                    <a:srgbClr val="A7A9AC"/>
                  </a:solidFill>
                  <a:latin typeface="Inter"/>
                  <a:ea typeface="Inter"/>
                  <a:cs typeface="Inter"/>
                  <a:sym typeface="Inter"/>
                </a:rPr>
                <a:t> This error fundamentally misrepresents the timeline of the main clinical problem. Other inaccuracies in dates, patient status during follow-up, medication dosage, and listed diagnostics further reduce reliability. Key omissions include episodes of diarrhea and lethargy, and specific findings from the March 2024 exam. While the structure is good, the factual errors require careful correction before this summary can be reliably used."</a:t>
              </a:r>
            </a:p>
          </p:txBody>
        </p:sp>
        <p:sp>
          <p:nvSpPr>
            <p:cNvPr id="11" name="TextBox 11"/>
            <p:cNvSpPr txBox="1"/>
            <p:nvPr/>
          </p:nvSpPr>
          <p:spPr>
            <a:xfrm>
              <a:off x="1028700" y="5773463"/>
              <a:ext cx="7313897" cy="662873"/>
            </a:xfrm>
            <a:prstGeom prst="rect">
              <a:avLst/>
            </a:prstGeom>
          </p:spPr>
          <p:txBody>
            <a:bodyPr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LLM WEIGHTED SCORE = 2.83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6" name="TextBox 6"/>
          <p:cNvSpPr txBox="1"/>
          <p:nvPr/>
        </p:nvSpPr>
        <p:spPr>
          <a:xfrm>
            <a:off x="1028700" y="952500"/>
            <a:ext cx="16851694" cy="688650"/>
          </a:xfrm>
          <a:prstGeom prst="rect">
            <a:avLst/>
          </a:prstGeom>
        </p:spPr>
        <p:txBody>
          <a:bodyPr lIns="0" tIns="0" rIns="0" bIns="0" rtlCol="0" anchor="t">
            <a:spAutoFit/>
          </a:bodyPr>
          <a:lstStyle/>
          <a:p>
            <a:pPr algn="l">
              <a:lnSpc>
                <a:spcPts val="5463"/>
              </a:lnSpc>
              <a:spcBef>
                <a:spcPct val="0"/>
              </a:spcBef>
            </a:pPr>
            <a:r>
              <a:rPr lang="en-US" sz="4500" b="1" dirty="0">
                <a:solidFill>
                  <a:srgbClr val="000000"/>
                </a:solidFill>
                <a:latin typeface="Red Hat Display Bold"/>
                <a:ea typeface="Red Hat Display Bold"/>
                <a:cs typeface="Red Hat Display Bold"/>
                <a:sym typeface="Red Hat Display Bold"/>
              </a:rPr>
              <a:t>GENERATED SUMMARY SCORE FOR PATIENT INDEX 35 </a:t>
            </a:r>
          </a:p>
        </p:txBody>
      </p:sp>
      <p:grpSp>
        <p:nvGrpSpPr>
          <p:cNvPr id="17" name="Group 16">
            <a:extLst>
              <a:ext uri="{FF2B5EF4-FFF2-40B4-BE49-F238E27FC236}">
                <a16:creationId xmlns:a16="http://schemas.microsoft.com/office/drawing/2014/main" id="{3D5736CC-5162-2685-EEDD-2B9D2BEC35CE}"/>
              </a:ext>
            </a:extLst>
          </p:cNvPr>
          <p:cNvGrpSpPr/>
          <p:nvPr/>
        </p:nvGrpSpPr>
        <p:grpSpPr>
          <a:xfrm>
            <a:off x="8686800" y="1638300"/>
            <a:ext cx="8070585" cy="4998667"/>
            <a:chOff x="8660757" y="1503172"/>
            <a:chExt cx="7765785" cy="4846267"/>
          </a:xfrm>
        </p:grpSpPr>
        <p:pic>
          <p:nvPicPr>
            <p:cNvPr id="12" name="Picture 11">
              <a:extLst>
                <a:ext uri="{FF2B5EF4-FFF2-40B4-BE49-F238E27FC236}">
                  <a16:creationId xmlns:a16="http://schemas.microsoft.com/office/drawing/2014/main" id="{82B60D35-98EF-D4EA-EA35-1120A99708E7}"/>
                </a:ext>
              </a:extLst>
            </p:cNvPr>
            <p:cNvPicPr>
              <a:picLocks noChangeAspect="1"/>
            </p:cNvPicPr>
            <p:nvPr/>
          </p:nvPicPr>
          <p:blipFill>
            <a:blip r:embed="rId3"/>
            <a:stretch>
              <a:fillRect/>
            </a:stretch>
          </p:blipFill>
          <p:spPr>
            <a:xfrm>
              <a:off x="8660757" y="1503172"/>
              <a:ext cx="7765785" cy="4846267"/>
            </a:xfrm>
            <a:prstGeom prst="rect">
              <a:avLst/>
            </a:prstGeom>
          </p:spPr>
        </p:pic>
        <p:grpSp>
          <p:nvGrpSpPr>
            <p:cNvPr id="7" name="Group 7"/>
            <p:cNvGrpSpPr/>
            <p:nvPr/>
          </p:nvGrpSpPr>
          <p:grpSpPr>
            <a:xfrm>
              <a:off x="15084819" y="1966008"/>
              <a:ext cx="219494" cy="4034056"/>
              <a:chOff x="0" y="0"/>
              <a:chExt cx="64678" cy="1188714"/>
            </a:xfrm>
          </p:grpSpPr>
          <p:sp>
            <p:nvSpPr>
              <p:cNvPr id="8" name="Freeform 8"/>
              <p:cNvSpPr/>
              <p:nvPr/>
            </p:nvSpPr>
            <p:spPr>
              <a:xfrm>
                <a:off x="0" y="0"/>
                <a:ext cx="64678" cy="1188714"/>
              </a:xfrm>
              <a:custGeom>
                <a:avLst/>
                <a:gdLst/>
                <a:ahLst/>
                <a:cxnLst/>
                <a:rect l="l" t="t" r="r" b="b"/>
                <a:pathLst>
                  <a:path w="64678" h="1188714">
                    <a:moveTo>
                      <a:pt x="0" y="0"/>
                    </a:moveTo>
                    <a:lnTo>
                      <a:pt x="64678" y="0"/>
                    </a:lnTo>
                    <a:lnTo>
                      <a:pt x="64678" y="1188714"/>
                    </a:lnTo>
                    <a:lnTo>
                      <a:pt x="0" y="1188714"/>
                    </a:lnTo>
                    <a:close/>
                  </a:path>
                </a:pathLst>
              </a:custGeom>
              <a:solidFill>
                <a:srgbClr val="E6802C">
                  <a:alpha val="31765"/>
                </a:srgbClr>
              </a:solidFill>
            </p:spPr>
          </p:sp>
          <p:sp>
            <p:nvSpPr>
              <p:cNvPr id="9" name="TextBox 9"/>
              <p:cNvSpPr txBox="1"/>
              <p:nvPr/>
            </p:nvSpPr>
            <p:spPr>
              <a:xfrm>
                <a:off x="0" y="-47625"/>
                <a:ext cx="64678" cy="1236339"/>
              </a:xfrm>
              <a:prstGeom prst="rect">
                <a:avLst/>
              </a:prstGeom>
            </p:spPr>
            <p:txBody>
              <a:bodyPr lIns="45405" tIns="45405" rIns="45405" bIns="45405" rtlCol="0" anchor="ctr"/>
              <a:lstStyle/>
              <a:p>
                <a:pPr algn="ctr">
                  <a:lnSpc>
                    <a:spcPts val="2940"/>
                  </a:lnSpc>
                </a:pPr>
                <a:endParaRPr/>
              </a:p>
            </p:txBody>
          </p:sp>
        </p:grpSp>
      </p:grpSp>
      <p:grpSp>
        <p:nvGrpSpPr>
          <p:cNvPr id="15" name="Group 14">
            <a:extLst>
              <a:ext uri="{FF2B5EF4-FFF2-40B4-BE49-F238E27FC236}">
                <a16:creationId xmlns:a16="http://schemas.microsoft.com/office/drawing/2014/main" id="{2D296BA7-2510-AD33-FBCE-D1FF880FC565}"/>
              </a:ext>
            </a:extLst>
          </p:cNvPr>
          <p:cNvGrpSpPr/>
          <p:nvPr/>
        </p:nvGrpSpPr>
        <p:grpSpPr>
          <a:xfrm>
            <a:off x="1028700" y="2160824"/>
            <a:ext cx="7024361" cy="1971608"/>
            <a:chOff x="1028700" y="2160824"/>
            <a:chExt cx="7024361" cy="1971608"/>
          </a:xfrm>
        </p:grpSpPr>
        <p:sp>
          <p:nvSpPr>
            <p:cNvPr id="5" name="TextBox 5"/>
            <p:cNvSpPr txBox="1"/>
            <p:nvPr/>
          </p:nvSpPr>
          <p:spPr>
            <a:xfrm>
              <a:off x="1028700" y="3395197"/>
              <a:ext cx="7024361" cy="737235"/>
            </a:xfrm>
            <a:prstGeom prst="rect">
              <a:avLst/>
            </a:prstGeom>
          </p:spPr>
          <p:txBody>
            <a:bodyPr lIns="0" tIns="0" rIns="0" bIns="0" rtlCol="0" anchor="t">
              <a:spAutoFit/>
            </a:bodyPr>
            <a:lstStyle/>
            <a:p>
              <a:pPr algn="l">
                <a:lnSpc>
                  <a:spcPts val="2940"/>
                </a:lnSpc>
                <a:spcBef>
                  <a:spcPct val="0"/>
                </a:spcBef>
              </a:pPr>
              <a:r>
                <a:rPr lang="en-US" sz="2100" dirty="0">
                  <a:solidFill>
                    <a:srgbClr val="000000"/>
                  </a:solidFill>
                  <a:latin typeface="Inter"/>
                  <a:ea typeface="Inter"/>
                  <a:cs typeface="Inter"/>
                  <a:sym typeface="Inter"/>
                </a:rPr>
                <a:t>“1.8 minutes.</a:t>
              </a:r>
              <a:r>
                <a:rPr lang="en-US" sz="2100" b="1" dirty="0">
                  <a:solidFill>
                    <a:srgbClr val="000000"/>
                  </a:solidFill>
                  <a:latin typeface="Inter Bold"/>
                  <a:ea typeface="Inter Bold"/>
                  <a:cs typeface="Inter Bold"/>
                  <a:sym typeface="Inter Bold"/>
                </a:rPr>
                <a:t> LLM picked up conditions I would have missed.</a:t>
              </a:r>
              <a:r>
                <a:rPr lang="en-US" sz="2100" dirty="0">
                  <a:solidFill>
                    <a:srgbClr val="000000"/>
                  </a:solidFill>
                  <a:latin typeface="Inter"/>
                  <a:ea typeface="Inter"/>
                  <a:cs typeface="Inter"/>
                  <a:sym typeface="Inter"/>
                </a:rPr>
                <a:t>”</a:t>
              </a:r>
            </a:p>
          </p:txBody>
        </p:sp>
        <p:sp>
          <p:nvSpPr>
            <p:cNvPr id="10" name="TextBox 10"/>
            <p:cNvSpPr txBox="1"/>
            <p:nvPr/>
          </p:nvSpPr>
          <p:spPr>
            <a:xfrm>
              <a:off x="1028700" y="2160824"/>
              <a:ext cx="4981771" cy="662873"/>
            </a:xfrm>
            <a:prstGeom prst="rect">
              <a:avLst/>
            </a:prstGeom>
          </p:spPr>
          <p:txBody>
            <a:bodyPr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DVM SCORE = 5.0</a:t>
              </a:r>
            </a:p>
          </p:txBody>
        </p:sp>
      </p:grpSp>
      <p:grpSp>
        <p:nvGrpSpPr>
          <p:cNvPr id="16" name="Group 15">
            <a:extLst>
              <a:ext uri="{FF2B5EF4-FFF2-40B4-BE49-F238E27FC236}">
                <a16:creationId xmlns:a16="http://schemas.microsoft.com/office/drawing/2014/main" id="{E0A0E2F2-5261-97DC-D0B4-7F83109EFEE1}"/>
              </a:ext>
            </a:extLst>
          </p:cNvPr>
          <p:cNvGrpSpPr/>
          <p:nvPr/>
        </p:nvGrpSpPr>
        <p:grpSpPr>
          <a:xfrm>
            <a:off x="1028700" y="5773463"/>
            <a:ext cx="16467413" cy="3838717"/>
            <a:chOff x="1028700" y="5773463"/>
            <a:chExt cx="16467413" cy="3838717"/>
          </a:xfrm>
        </p:grpSpPr>
        <p:sp>
          <p:nvSpPr>
            <p:cNvPr id="4" name="TextBox 4"/>
            <p:cNvSpPr txBox="1"/>
            <p:nvPr/>
          </p:nvSpPr>
          <p:spPr>
            <a:xfrm>
              <a:off x="1028700" y="6646095"/>
              <a:ext cx="16467413" cy="2966085"/>
            </a:xfrm>
            <a:prstGeom prst="rect">
              <a:avLst/>
            </a:prstGeom>
          </p:spPr>
          <p:txBody>
            <a:bodyPr lIns="0" tIns="0" rIns="0" bIns="0" rtlCol="0" anchor="t">
              <a:spAutoFit/>
            </a:bodyPr>
            <a:lstStyle/>
            <a:p>
              <a:pPr algn="l">
                <a:lnSpc>
                  <a:spcPts val="2940"/>
                </a:lnSpc>
                <a:spcBef>
                  <a:spcPct val="0"/>
                </a:spcBef>
              </a:pPr>
              <a:r>
                <a:rPr lang="en-US" sz="2100" dirty="0">
                  <a:solidFill>
                    <a:srgbClr val="A7A9AC"/>
                  </a:solidFill>
                  <a:latin typeface="Inter"/>
                  <a:ea typeface="Inter"/>
                  <a:cs typeface="Inter"/>
                  <a:sym typeface="Inter"/>
                </a:rPr>
                <a:t>"This summary provides a reasonable overview of PATIENT’s major active health issues, particularly the recent osteosarcoma diagnosis, chronic KCS, cardiac concerns, and tail pyoderma. The organization into sections is helpful. However, </a:t>
              </a:r>
              <a:r>
                <a:rPr lang="en-US" sz="2100" b="1" dirty="0">
                  <a:solidFill>
                    <a:srgbClr val="000000"/>
                  </a:solidFill>
                  <a:latin typeface="Inter Bold"/>
                  <a:ea typeface="Inter Bold"/>
                  <a:cs typeface="Inter Bold"/>
                  <a:sym typeface="Inter Bold"/>
                </a:rPr>
                <a:t>its reliability is compromised by several factual inaccuracies (dates, medication status, specific findings)</a:t>
              </a:r>
              <a:r>
                <a:rPr lang="en-US" sz="2100" dirty="0">
                  <a:solidFill>
                    <a:srgbClr val="A7A9AC"/>
                  </a:solidFill>
                  <a:latin typeface="Inter"/>
                  <a:ea typeface="Inter"/>
                  <a:cs typeface="Inter"/>
                  <a:sym typeface="Inter"/>
                </a:rPr>
                <a:t> and significant omissions of major past surgical history (MCT removal, TPLOs) and relevant current medication (Gabapentin). </a:t>
              </a:r>
              <a:r>
                <a:rPr lang="en-US" sz="2100" b="1" dirty="0">
                  <a:solidFill>
                    <a:srgbClr val="000000"/>
                  </a:solidFill>
                  <a:latin typeface="Inter Bold"/>
                  <a:ea typeface="Inter Bold"/>
                  <a:cs typeface="Inter Bold"/>
                  <a:sym typeface="Inter Bold"/>
                </a:rPr>
                <a:t>The non-chronological presentation of the recent history makes the timeline confusing.</a:t>
              </a:r>
              <a:r>
                <a:rPr lang="en-US" sz="2100" dirty="0">
                  <a:solidFill>
                    <a:srgbClr val="A7A9AC"/>
                  </a:solidFill>
                  <a:latin typeface="Inter"/>
                  <a:ea typeface="Inter"/>
                  <a:cs typeface="Inter"/>
                  <a:sym typeface="Inter"/>
                </a:rPr>
                <a:t> Careful review and correction of dates, medication lists (removing finished </a:t>
              </a:r>
              <a:r>
                <a:rPr lang="en-US" sz="2100" dirty="0" err="1">
                  <a:solidFill>
                    <a:srgbClr val="A7A9AC"/>
                  </a:solidFill>
                  <a:latin typeface="Inter"/>
                  <a:ea typeface="Inter"/>
                  <a:cs typeface="Inter"/>
                  <a:sym typeface="Inter"/>
                </a:rPr>
                <a:t>Clavamox</a:t>
              </a:r>
              <a:r>
                <a:rPr lang="en-US" sz="2100" dirty="0">
                  <a:solidFill>
                    <a:srgbClr val="A7A9AC"/>
                  </a:solidFill>
                  <a:latin typeface="Inter"/>
                  <a:ea typeface="Inter"/>
                  <a:cs typeface="Inter"/>
                  <a:sym typeface="Inter"/>
                </a:rPr>
                <a:t>, adding Gabapentin, clarifying KCS meds based on the latest entry), inclusion of the omitted major history points, and chronological ordering of the history section are needed to improve accuracy, completeness, and overall utility for referral purposes."</a:t>
              </a:r>
            </a:p>
          </p:txBody>
        </p:sp>
        <p:sp>
          <p:nvSpPr>
            <p:cNvPr id="11" name="TextBox 11"/>
            <p:cNvSpPr txBox="1"/>
            <p:nvPr/>
          </p:nvSpPr>
          <p:spPr>
            <a:xfrm>
              <a:off x="1028700" y="5773463"/>
              <a:ext cx="7313897" cy="662873"/>
            </a:xfrm>
            <a:prstGeom prst="rect">
              <a:avLst/>
            </a:prstGeom>
          </p:spPr>
          <p:txBody>
            <a:bodyPr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LLM WEIGHTED SCORE = 2.8</a:t>
              </a:r>
            </a:p>
          </p:txBody>
        </p:sp>
      </p:grpSp>
      <p:grpSp>
        <p:nvGrpSpPr>
          <p:cNvPr id="18" name="Group 17">
            <a:extLst>
              <a:ext uri="{FF2B5EF4-FFF2-40B4-BE49-F238E27FC236}">
                <a16:creationId xmlns:a16="http://schemas.microsoft.com/office/drawing/2014/main" id="{0BBB508D-0951-1343-A761-8726466CF9BB}"/>
              </a:ext>
            </a:extLst>
          </p:cNvPr>
          <p:cNvGrpSpPr/>
          <p:nvPr/>
        </p:nvGrpSpPr>
        <p:grpSpPr>
          <a:xfrm>
            <a:off x="8686800" y="1638301"/>
            <a:ext cx="8017646" cy="5029200"/>
            <a:chOff x="8660757" y="1503172"/>
            <a:chExt cx="7765785" cy="4846267"/>
          </a:xfrm>
        </p:grpSpPr>
        <p:pic>
          <p:nvPicPr>
            <p:cNvPr id="19" name="Picture 18">
              <a:extLst>
                <a:ext uri="{FF2B5EF4-FFF2-40B4-BE49-F238E27FC236}">
                  <a16:creationId xmlns:a16="http://schemas.microsoft.com/office/drawing/2014/main" id="{623D1A9B-731A-ACD3-7849-501D55B3AFC3}"/>
                </a:ext>
              </a:extLst>
            </p:cNvPr>
            <p:cNvPicPr>
              <a:picLocks noChangeAspect="1"/>
            </p:cNvPicPr>
            <p:nvPr/>
          </p:nvPicPr>
          <p:blipFill>
            <a:blip r:embed="rId3"/>
            <a:stretch>
              <a:fillRect/>
            </a:stretch>
          </p:blipFill>
          <p:spPr>
            <a:xfrm>
              <a:off x="8660757" y="1503172"/>
              <a:ext cx="7765785" cy="4846267"/>
            </a:xfrm>
            <a:prstGeom prst="rect">
              <a:avLst/>
            </a:prstGeom>
          </p:spPr>
        </p:pic>
        <p:grpSp>
          <p:nvGrpSpPr>
            <p:cNvPr id="20" name="Group 5">
              <a:extLst>
                <a:ext uri="{FF2B5EF4-FFF2-40B4-BE49-F238E27FC236}">
                  <a16:creationId xmlns:a16="http://schemas.microsoft.com/office/drawing/2014/main" id="{11EC8B5A-DEC8-7923-A49A-33D3097928F6}"/>
                </a:ext>
              </a:extLst>
            </p:cNvPr>
            <p:cNvGrpSpPr/>
            <p:nvPr/>
          </p:nvGrpSpPr>
          <p:grpSpPr>
            <a:xfrm>
              <a:off x="10954327" y="1817927"/>
              <a:ext cx="4341120" cy="4195678"/>
              <a:chOff x="0" y="-47625"/>
              <a:chExt cx="1279192" cy="1236339"/>
            </a:xfrm>
          </p:grpSpPr>
          <p:sp>
            <p:nvSpPr>
              <p:cNvPr id="21" name="Freeform 6">
                <a:extLst>
                  <a:ext uri="{FF2B5EF4-FFF2-40B4-BE49-F238E27FC236}">
                    <a16:creationId xmlns:a16="http://schemas.microsoft.com/office/drawing/2014/main" id="{B75089EA-7473-1506-5501-3950B843DDC1}"/>
                  </a:ext>
                </a:extLst>
              </p:cNvPr>
              <p:cNvSpPr/>
              <p:nvPr/>
            </p:nvSpPr>
            <p:spPr>
              <a:xfrm>
                <a:off x="1214514" y="-4819"/>
                <a:ext cx="64678" cy="1188714"/>
              </a:xfrm>
              <a:custGeom>
                <a:avLst/>
                <a:gdLst/>
                <a:ahLst/>
                <a:cxnLst/>
                <a:rect l="l" t="t" r="r" b="b"/>
                <a:pathLst>
                  <a:path w="64678" h="1188714">
                    <a:moveTo>
                      <a:pt x="0" y="0"/>
                    </a:moveTo>
                    <a:lnTo>
                      <a:pt x="64678" y="0"/>
                    </a:lnTo>
                    <a:lnTo>
                      <a:pt x="64678" y="1188714"/>
                    </a:lnTo>
                    <a:lnTo>
                      <a:pt x="0" y="1188714"/>
                    </a:lnTo>
                    <a:close/>
                  </a:path>
                </a:pathLst>
              </a:custGeom>
              <a:solidFill>
                <a:srgbClr val="E6802C">
                  <a:alpha val="31765"/>
                </a:srgbClr>
              </a:solidFill>
            </p:spPr>
          </p:sp>
          <p:sp>
            <p:nvSpPr>
              <p:cNvPr id="22" name="TextBox 7">
                <a:extLst>
                  <a:ext uri="{FF2B5EF4-FFF2-40B4-BE49-F238E27FC236}">
                    <a16:creationId xmlns:a16="http://schemas.microsoft.com/office/drawing/2014/main" id="{B301326A-7BB7-BF45-6071-6E5F5CDD0EA8}"/>
                  </a:ext>
                </a:extLst>
              </p:cNvPr>
              <p:cNvSpPr txBox="1"/>
              <p:nvPr/>
            </p:nvSpPr>
            <p:spPr>
              <a:xfrm>
                <a:off x="0" y="-47625"/>
                <a:ext cx="64678" cy="1236339"/>
              </a:xfrm>
              <a:prstGeom prst="rect">
                <a:avLst/>
              </a:prstGeom>
            </p:spPr>
            <p:txBody>
              <a:bodyPr lIns="45405" tIns="45405" rIns="45405" bIns="45405" rtlCol="0" anchor="ctr"/>
              <a:lstStyle/>
              <a:p>
                <a:pPr algn="ctr">
                  <a:lnSpc>
                    <a:spcPts val="2940"/>
                  </a:lnSpc>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6" name="TextBox 6"/>
          <p:cNvSpPr txBox="1"/>
          <p:nvPr/>
        </p:nvSpPr>
        <p:spPr>
          <a:xfrm>
            <a:off x="1028700" y="952500"/>
            <a:ext cx="16851694" cy="688650"/>
          </a:xfrm>
          <a:prstGeom prst="rect">
            <a:avLst/>
          </a:prstGeom>
        </p:spPr>
        <p:txBody>
          <a:bodyPr lIns="0" tIns="0" rIns="0" bIns="0" rtlCol="0" anchor="t">
            <a:spAutoFit/>
          </a:bodyPr>
          <a:lstStyle/>
          <a:p>
            <a:pPr algn="l">
              <a:lnSpc>
                <a:spcPts val="5463"/>
              </a:lnSpc>
              <a:spcBef>
                <a:spcPct val="0"/>
              </a:spcBef>
            </a:pPr>
            <a:r>
              <a:rPr lang="en-US" sz="4500" b="1" dirty="0">
                <a:solidFill>
                  <a:srgbClr val="000000"/>
                </a:solidFill>
                <a:latin typeface="Red Hat Display Bold"/>
                <a:ea typeface="Red Hat Display Bold"/>
                <a:cs typeface="Red Hat Display Bold"/>
                <a:sym typeface="Red Hat Display Bold"/>
              </a:rPr>
              <a:t>GENERATED SUMMARY SCORE FOR PATIENT INDEX 27 </a:t>
            </a:r>
          </a:p>
        </p:txBody>
      </p:sp>
      <p:grpSp>
        <p:nvGrpSpPr>
          <p:cNvPr id="14" name="Group 13">
            <a:extLst>
              <a:ext uri="{FF2B5EF4-FFF2-40B4-BE49-F238E27FC236}">
                <a16:creationId xmlns:a16="http://schemas.microsoft.com/office/drawing/2014/main" id="{3F30B09D-E565-2B73-5144-4572100563A1}"/>
              </a:ext>
            </a:extLst>
          </p:cNvPr>
          <p:cNvGrpSpPr/>
          <p:nvPr/>
        </p:nvGrpSpPr>
        <p:grpSpPr>
          <a:xfrm>
            <a:off x="1028700" y="5773463"/>
            <a:ext cx="14931820" cy="3484837"/>
            <a:chOff x="1028700" y="5773463"/>
            <a:chExt cx="14931820" cy="3484837"/>
          </a:xfrm>
        </p:grpSpPr>
        <p:sp>
          <p:nvSpPr>
            <p:cNvPr id="3" name="TextBox 3"/>
            <p:cNvSpPr txBox="1"/>
            <p:nvPr/>
          </p:nvSpPr>
          <p:spPr>
            <a:xfrm>
              <a:off x="1028700" y="6663690"/>
              <a:ext cx="14931820" cy="2594610"/>
            </a:xfrm>
            <a:prstGeom prst="rect">
              <a:avLst/>
            </a:prstGeom>
          </p:spPr>
          <p:txBody>
            <a:bodyPr lIns="0" tIns="0" rIns="0" bIns="0" rtlCol="0" anchor="t">
              <a:spAutoFit/>
            </a:bodyPr>
            <a:lstStyle/>
            <a:p>
              <a:pPr algn="l">
                <a:lnSpc>
                  <a:spcPts val="2940"/>
                </a:lnSpc>
                <a:spcBef>
                  <a:spcPct val="0"/>
                </a:spcBef>
              </a:pPr>
              <a:r>
                <a:rPr lang="en-US" sz="2100" dirty="0">
                  <a:solidFill>
                    <a:srgbClr val="A7A9AC"/>
                  </a:solidFill>
                  <a:latin typeface="Inter"/>
                  <a:ea typeface="Inter"/>
                  <a:cs typeface="Inter"/>
                  <a:sym typeface="Inter"/>
                </a:rPr>
                <a:t>"The summary correctly identifies the patient and the diagnosis of Large B-cell Lymphoma, outlining the components of the CHOP protocol and supportive care. It is structured clearly with headings. However, it suffers from significant factual errors (misdated LN measurements, inaccurate current response status, dose discrepancy) and major omissions. </a:t>
              </a:r>
              <a:r>
                <a:rPr lang="en-US" sz="2100" b="1" dirty="0">
                  <a:solidFill>
                    <a:srgbClr val="000000"/>
                  </a:solidFill>
                  <a:latin typeface="Inter Bold"/>
                  <a:ea typeface="Inter Bold"/>
                  <a:cs typeface="Inter Bold"/>
                  <a:sym typeface="Inter Bold"/>
                </a:rPr>
                <a:t>Critically, it fails to report the recent switch to a </a:t>
              </a:r>
              <a:r>
                <a:rPr lang="en-US" sz="2100" b="1" dirty="0" err="1">
                  <a:solidFill>
                    <a:srgbClr val="000000"/>
                  </a:solidFill>
                  <a:latin typeface="Inter Bold"/>
                  <a:ea typeface="Inter Bold"/>
                  <a:cs typeface="Inter Bold"/>
                  <a:sym typeface="Inter Bold"/>
                </a:rPr>
                <a:t>Lomustine</a:t>
              </a:r>
              <a:r>
                <a:rPr lang="en-US" sz="2100" b="1" dirty="0">
                  <a:solidFill>
                    <a:srgbClr val="000000"/>
                  </a:solidFill>
                  <a:latin typeface="Inter Bold"/>
                  <a:ea typeface="Inter Bold"/>
                  <a:cs typeface="Inter Bold"/>
                  <a:sym typeface="Inter Bold"/>
                </a:rPr>
                <a:t> rescue protocol indicated in the source text, which is essential for understanding the current clinical situation.</a:t>
              </a:r>
              <a:r>
                <a:rPr lang="en-US" sz="2100" dirty="0">
                  <a:solidFill>
                    <a:srgbClr val="A7A9AC"/>
                  </a:solidFill>
                  <a:latin typeface="Inter"/>
                  <a:ea typeface="Inter"/>
                  <a:cs typeface="Inter"/>
                  <a:sym typeface="Inter"/>
                </a:rPr>
                <a:t> It also omits the history of relapse and restarting CHOP, providing a disjointed timeline. These issues severely impact the summary's accuracy, completeness, and clinical utility."</a:t>
              </a:r>
            </a:p>
          </p:txBody>
        </p:sp>
        <p:sp>
          <p:nvSpPr>
            <p:cNvPr id="7" name="TextBox 7"/>
            <p:cNvSpPr txBox="1"/>
            <p:nvPr/>
          </p:nvSpPr>
          <p:spPr>
            <a:xfrm>
              <a:off x="1028700" y="5773463"/>
              <a:ext cx="7313897" cy="662873"/>
            </a:xfrm>
            <a:prstGeom prst="rect">
              <a:avLst/>
            </a:prstGeom>
          </p:spPr>
          <p:txBody>
            <a:bodyPr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LLM WEIGHTED SCORE = 2.33</a:t>
              </a:r>
            </a:p>
          </p:txBody>
        </p:sp>
      </p:grpSp>
      <p:grpSp>
        <p:nvGrpSpPr>
          <p:cNvPr id="16" name="Group 15">
            <a:extLst>
              <a:ext uri="{FF2B5EF4-FFF2-40B4-BE49-F238E27FC236}">
                <a16:creationId xmlns:a16="http://schemas.microsoft.com/office/drawing/2014/main" id="{29B596D3-7A7C-E8CC-7F69-0FDC81500CC4}"/>
              </a:ext>
            </a:extLst>
          </p:cNvPr>
          <p:cNvGrpSpPr/>
          <p:nvPr/>
        </p:nvGrpSpPr>
        <p:grpSpPr>
          <a:xfrm>
            <a:off x="1028700" y="2160824"/>
            <a:ext cx="7788464" cy="3324261"/>
            <a:chOff x="1028700" y="2160824"/>
            <a:chExt cx="7788464" cy="3324261"/>
          </a:xfrm>
        </p:grpSpPr>
        <p:sp>
          <p:nvSpPr>
            <p:cNvPr id="5" name="TextBox 5"/>
            <p:cNvSpPr txBox="1"/>
            <p:nvPr/>
          </p:nvSpPr>
          <p:spPr>
            <a:xfrm>
              <a:off x="1049712" y="2890475"/>
              <a:ext cx="7767452" cy="2594610"/>
            </a:xfrm>
            <a:prstGeom prst="rect">
              <a:avLst/>
            </a:prstGeom>
          </p:spPr>
          <p:txBody>
            <a:bodyPr lIns="0" tIns="0" rIns="0" bIns="0" rtlCol="0" anchor="t">
              <a:spAutoFit/>
            </a:bodyPr>
            <a:lstStyle/>
            <a:p>
              <a:pPr algn="l">
                <a:lnSpc>
                  <a:spcPts val="2940"/>
                </a:lnSpc>
                <a:spcBef>
                  <a:spcPct val="0"/>
                </a:spcBef>
              </a:pPr>
              <a:r>
                <a:rPr lang="en-US" sz="2100" dirty="0">
                  <a:solidFill>
                    <a:srgbClr val="A7A9AC"/>
                  </a:solidFill>
                  <a:latin typeface="Inter"/>
                  <a:ea typeface="Inter"/>
                  <a:cs typeface="Inter"/>
                  <a:sym typeface="Inter"/>
                </a:rPr>
                <a:t>“This was a difficult case with very haphazard clinical records. In the </a:t>
              </a:r>
              <a:r>
                <a:rPr lang="en-US" sz="2100" dirty="0" err="1">
                  <a:solidFill>
                    <a:srgbClr val="A7A9AC"/>
                  </a:solidFill>
                  <a:latin typeface="Inter"/>
                  <a:ea typeface="Inter"/>
                  <a:cs typeface="Inter"/>
                  <a:sym typeface="Inter"/>
                </a:rPr>
                <a:t>defence</a:t>
              </a:r>
              <a:r>
                <a:rPr lang="en-US" sz="2100" dirty="0">
                  <a:solidFill>
                    <a:srgbClr val="A7A9AC"/>
                  </a:solidFill>
                  <a:latin typeface="Inter"/>
                  <a:ea typeface="Inter"/>
                  <a:cs typeface="Inter"/>
                  <a:sym typeface="Inter"/>
                </a:rPr>
                <a:t> of the AI, I had some information it did not. </a:t>
              </a:r>
              <a:r>
                <a:rPr lang="en-US" sz="2100" b="1" dirty="0">
                  <a:solidFill>
                    <a:srgbClr val="000000"/>
                  </a:solidFill>
                  <a:latin typeface="Inter Bold"/>
                  <a:ea typeface="Inter Bold"/>
                  <a:cs typeface="Inter Bold"/>
                  <a:sym typeface="Inter Bold"/>
                </a:rPr>
                <a:t>However, it did miss (even when a refined prompt was added and a second run) that a new treatment (</a:t>
              </a:r>
              <a:r>
                <a:rPr lang="en-US" sz="2100" b="1" dirty="0" err="1">
                  <a:solidFill>
                    <a:srgbClr val="000000"/>
                  </a:solidFill>
                  <a:latin typeface="Inter Bold"/>
                  <a:ea typeface="Inter Bold"/>
                  <a:cs typeface="Inter Bold"/>
                  <a:sym typeface="Inter Bold"/>
                </a:rPr>
                <a:t>Lomustine</a:t>
              </a:r>
              <a:r>
                <a:rPr lang="en-US" sz="2100" b="1" dirty="0">
                  <a:solidFill>
                    <a:srgbClr val="000000"/>
                  </a:solidFill>
                  <a:latin typeface="Inter Bold"/>
                  <a:ea typeface="Inter Bold"/>
                  <a:cs typeface="Inter Bold"/>
                  <a:sym typeface="Inter Bold"/>
                </a:rPr>
                <a:t>) had been started in December for this patient’s cancer.</a:t>
              </a:r>
              <a:r>
                <a:rPr lang="en-US" sz="2100" dirty="0">
                  <a:solidFill>
                    <a:srgbClr val="A7A9AC"/>
                  </a:solidFill>
                  <a:latin typeface="Inter"/>
                  <a:ea typeface="Inter"/>
                  <a:cs typeface="Inter"/>
                  <a:sym typeface="Inter"/>
                </a:rPr>
                <a:t> May be a factor of the </a:t>
              </a:r>
              <a:r>
                <a:rPr lang="en-US" sz="2100" dirty="0" err="1">
                  <a:solidFill>
                    <a:srgbClr val="A7A9AC"/>
                  </a:solidFill>
                  <a:latin typeface="Inter"/>
                  <a:ea typeface="Inter"/>
                  <a:cs typeface="Inter"/>
                  <a:sym typeface="Inter"/>
                </a:rPr>
                <a:t>disjointment</a:t>
              </a:r>
              <a:r>
                <a:rPr lang="en-US" sz="2100" dirty="0">
                  <a:solidFill>
                    <a:srgbClr val="A7A9AC"/>
                  </a:solidFill>
                  <a:latin typeface="Inter"/>
                  <a:ea typeface="Inter"/>
                  <a:cs typeface="Inter"/>
                  <a:sym typeface="Inter"/>
                </a:rPr>
                <a:t> of this clinical record.”</a:t>
              </a:r>
            </a:p>
          </p:txBody>
        </p:sp>
        <p:sp>
          <p:nvSpPr>
            <p:cNvPr id="8" name="TextBox 8"/>
            <p:cNvSpPr txBox="1"/>
            <p:nvPr/>
          </p:nvSpPr>
          <p:spPr>
            <a:xfrm>
              <a:off x="1028700" y="2160824"/>
              <a:ext cx="4981771" cy="662873"/>
            </a:xfrm>
            <a:prstGeom prst="rect">
              <a:avLst/>
            </a:prstGeom>
          </p:spPr>
          <p:txBody>
            <a:bodyPr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DVM SCORE = 3.5</a:t>
              </a:r>
            </a:p>
          </p:txBody>
        </p:sp>
      </p:grpSp>
      <p:grpSp>
        <p:nvGrpSpPr>
          <p:cNvPr id="18" name="Group 17">
            <a:extLst>
              <a:ext uri="{FF2B5EF4-FFF2-40B4-BE49-F238E27FC236}">
                <a16:creationId xmlns:a16="http://schemas.microsoft.com/office/drawing/2014/main" id="{F02112DD-DFA5-B936-0F36-935F74329FB6}"/>
              </a:ext>
            </a:extLst>
          </p:cNvPr>
          <p:cNvGrpSpPr/>
          <p:nvPr/>
        </p:nvGrpSpPr>
        <p:grpSpPr>
          <a:xfrm>
            <a:off x="8686800" y="1638301"/>
            <a:ext cx="8017646" cy="5029200"/>
            <a:chOff x="8660757" y="1503172"/>
            <a:chExt cx="7765785" cy="4846267"/>
          </a:xfrm>
        </p:grpSpPr>
        <p:pic>
          <p:nvPicPr>
            <p:cNvPr id="19" name="Picture 18">
              <a:extLst>
                <a:ext uri="{FF2B5EF4-FFF2-40B4-BE49-F238E27FC236}">
                  <a16:creationId xmlns:a16="http://schemas.microsoft.com/office/drawing/2014/main" id="{F540DA34-F408-A55A-3D39-41FA541BB114}"/>
                </a:ext>
              </a:extLst>
            </p:cNvPr>
            <p:cNvPicPr>
              <a:picLocks noChangeAspect="1"/>
            </p:cNvPicPr>
            <p:nvPr/>
          </p:nvPicPr>
          <p:blipFill>
            <a:blip r:embed="rId3"/>
            <a:stretch>
              <a:fillRect/>
            </a:stretch>
          </p:blipFill>
          <p:spPr>
            <a:xfrm>
              <a:off x="8660757" y="1503172"/>
              <a:ext cx="7765785" cy="4846267"/>
            </a:xfrm>
            <a:prstGeom prst="rect">
              <a:avLst/>
            </a:prstGeom>
          </p:spPr>
        </p:pic>
        <p:grpSp>
          <p:nvGrpSpPr>
            <p:cNvPr id="20" name="Group 5">
              <a:extLst>
                <a:ext uri="{FF2B5EF4-FFF2-40B4-BE49-F238E27FC236}">
                  <a16:creationId xmlns:a16="http://schemas.microsoft.com/office/drawing/2014/main" id="{09A3EF76-F1F8-2DD9-9AB3-44F00C8916BC}"/>
                </a:ext>
              </a:extLst>
            </p:cNvPr>
            <p:cNvGrpSpPr/>
            <p:nvPr/>
          </p:nvGrpSpPr>
          <p:grpSpPr>
            <a:xfrm>
              <a:off x="10954327" y="1817927"/>
              <a:ext cx="3031242" cy="4222817"/>
              <a:chOff x="0" y="-47625"/>
              <a:chExt cx="893212" cy="1244336"/>
            </a:xfrm>
          </p:grpSpPr>
          <p:sp>
            <p:nvSpPr>
              <p:cNvPr id="21" name="Freeform 6">
                <a:extLst>
                  <a:ext uri="{FF2B5EF4-FFF2-40B4-BE49-F238E27FC236}">
                    <a16:creationId xmlns:a16="http://schemas.microsoft.com/office/drawing/2014/main" id="{F9B48D74-C6FE-4058-3E79-75E2AC8D26C2}"/>
                  </a:ext>
                </a:extLst>
              </p:cNvPr>
              <p:cNvSpPr/>
              <p:nvPr/>
            </p:nvSpPr>
            <p:spPr>
              <a:xfrm>
                <a:off x="828534" y="7997"/>
                <a:ext cx="64678" cy="1188714"/>
              </a:xfrm>
              <a:custGeom>
                <a:avLst/>
                <a:gdLst/>
                <a:ahLst/>
                <a:cxnLst/>
                <a:rect l="l" t="t" r="r" b="b"/>
                <a:pathLst>
                  <a:path w="64678" h="1188714">
                    <a:moveTo>
                      <a:pt x="0" y="0"/>
                    </a:moveTo>
                    <a:lnTo>
                      <a:pt x="64678" y="0"/>
                    </a:lnTo>
                    <a:lnTo>
                      <a:pt x="64678" y="1188714"/>
                    </a:lnTo>
                    <a:lnTo>
                      <a:pt x="0" y="1188714"/>
                    </a:lnTo>
                    <a:close/>
                  </a:path>
                </a:pathLst>
              </a:custGeom>
              <a:solidFill>
                <a:srgbClr val="E6802C">
                  <a:alpha val="31765"/>
                </a:srgbClr>
              </a:solidFill>
            </p:spPr>
          </p:sp>
          <p:sp>
            <p:nvSpPr>
              <p:cNvPr id="22" name="TextBox 7">
                <a:extLst>
                  <a:ext uri="{FF2B5EF4-FFF2-40B4-BE49-F238E27FC236}">
                    <a16:creationId xmlns:a16="http://schemas.microsoft.com/office/drawing/2014/main" id="{0271D480-800A-5CA9-DBA2-C92B2DE44B9B}"/>
                  </a:ext>
                </a:extLst>
              </p:cNvPr>
              <p:cNvSpPr txBox="1"/>
              <p:nvPr/>
            </p:nvSpPr>
            <p:spPr>
              <a:xfrm>
                <a:off x="0" y="-47625"/>
                <a:ext cx="64678" cy="1236339"/>
              </a:xfrm>
              <a:prstGeom prst="rect">
                <a:avLst/>
              </a:prstGeom>
            </p:spPr>
            <p:txBody>
              <a:bodyPr lIns="45405" tIns="45405" rIns="45405" bIns="45405" rtlCol="0" anchor="ctr"/>
              <a:lstStyle/>
              <a:p>
                <a:pPr algn="ctr">
                  <a:lnSpc>
                    <a:spcPts val="2940"/>
                  </a:lnSpc>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BE875-B502-A0FF-ED07-E8ED3AA7C6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3309B3-5821-F743-F533-ECE22F181A8C}"/>
              </a:ext>
            </a:extLst>
          </p:cNvPr>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3"/>
            <a:stretch>
              <a:fillRect/>
            </a:stretch>
          </a:blipFill>
        </p:spPr>
      </p:sp>
      <p:sp>
        <p:nvSpPr>
          <p:cNvPr id="4" name="TextBox 4">
            <a:extLst>
              <a:ext uri="{FF2B5EF4-FFF2-40B4-BE49-F238E27FC236}">
                <a16:creationId xmlns:a16="http://schemas.microsoft.com/office/drawing/2014/main" id="{675BD103-5D2E-83DA-22B0-CE6D5B7CDA8E}"/>
              </a:ext>
            </a:extLst>
          </p:cNvPr>
          <p:cNvSpPr txBox="1"/>
          <p:nvPr/>
        </p:nvSpPr>
        <p:spPr>
          <a:xfrm>
            <a:off x="11314702" y="1790700"/>
            <a:ext cx="6011274" cy="6939720"/>
          </a:xfrm>
          <a:prstGeom prst="rect">
            <a:avLst/>
          </a:prstGeom>
        </p:spPr>
        <p:txBody>
          <a:bodyPr lIns="0" tIns="0" rIns="0" bIns="0" rtlCol="0" anchor="t">
            <a:spAutoFit/>
          </a:bodyPr>
          <a:lstStyle/>
          <a:p>
            <a:pPr marL="259368" lvl="1" algn="l">
              <a:lnSpc>
                <a:spcPts val="3363"/>
              </a:lnSpc>
              <a:spcBef>
                <a:spcPct val="0"/>
              </a:spcBef>
            </a:pPr>
            <a:r>
              <a:rPr lang="en-US" sz="2402" b="1" dirty="0">
                <a:solidFill>
                  <a:schemeClr val="accent6">
                    <a:lumMod val="75000"/>
                  </a:schemeClr>
                </a:solidFill>
                <a:latin typeface="Inter"/>
                <a:ea typeface="Inter"/>
                <a:cs typeface="Inter"/>
                <a:sym typeface="Inter"/>
              </a:rPr>
              <a:t>Hachiko</a:t>
            </a:r>
            <a:r>
              <a:rPr lang="en-US" sz="2402" dirty="0">
                <a:solidFill>
                  <a:srgbClr val="000000"/>
                </a:solidFill>
                <a:latin typeface="Inter"/>
                <a:ea typeface="Inter"/>
                <a:cs typeface="Inter"/>
                <a:sym typeface="Inter"/>
              </a:rPr>
              <a:t> vs. </a:t>
            </a:r>
            <a:r>
              <a:rPr lang="en-US" sz="2402" b="1" dirty="0">
                <a:solidFill>
                  <a:srgbClr val="3274A1"/>
                </a:solidFill>
                <a:latin typeface="Inter"/>
                <a:ea typeface="Inter"/>
                <a:cs typeface="Inter"/>
                <a:sym typeface="Inter"/>
              </a:rPr>
              <a:t>Doctor of Veterinarian Medicine (DVM) </a:t>
            </a:r>
            <a:r>
              <a:rPr lang="en-US" sz="2402" dirty="0">
                <a:solidFill>
                  <a:srgbClr val="000000"/>
                </a:solidFill>
                <a:latin typeface="Inter"/>
                <a:ea typeface="Inter"/>
                <a:cs typeface="Inter"/>
                <a:sym typeface="Inter"/>
              </a:rPr>
              <a:t>summary evaluations </a:t>
            </a:r>
          </a:p>
          <a:p>
            <a:pPr marL="259368" lvl="1" algn="l">
              <a:lnSpc>
                <a:spcPts val="3363"/>
              </a:lnSpc>
              <a:spcBef>
                <a:spcPct val="0"/>
              </a:spcBef>
            </a:pPr>
            <a:endParaRPr lang="en-US" sz="2402" dirty="0">
              <a:solidFill>
                <a:srgbClr val="000000"/>
              </a:solidFill>
              <a:latin typeface="Inter"/>
              <a:ea typeface="Inter"/>
              <a:cs typeface="Inter"/>
              <a:sym typeface="Inter"/>
            </a:endParaRPr>
          </a:p>
          <a:p>
            <a:pPr marL="259368" lvl="1" algn="l">
              <a:lnSpc>
                <a:spcPts val="3363"/>
              </a:lnSpc>
              <a:spcBef>
                <a:spcPct val="0"/>
              </a:spcBef>
            </a:pPr>
            <a:endParaRPr lang="en-US" sz="2402" dirty="0">
              <a:solidFill>
                <a:srgbClr val="000000"/>
              </a:solidFill>
              <a:latin typeface="Inter"/>
              <a:ea typeface="Inter"/>
              <a:cs typeface="Inter"/>
              <a:sym typeface="Inter"/>
            </a:endParaRPr>
          </a:p>
          <a:p>
            <a:pPr marL="259368" lvl="1" algn="l">
              <a:lnSpc>
                <a:spcPts val="3363"/>
              </a:lnSpc>
              <a:spcBef>
                <a:spcPct val="0"/>
              </a:spcBef>
            </a:pPr>
            <a:endParaRPr lang="en-US" sz="2402" dirty="0">
              <a:solidFill>
                <a:srgbClr val="000000"/>
              </a:solidFill>
              <a:latin typeface="Inter"/>
              <a:ea typeface="Inter"/>
              <a:cs typeface="Inter"/>
              <a:sym typeface="Inter"/>
            </a:endParaRPr>
          </a:p>
          <a:p>
            <a:pPr marL="518736" lvl="1" indent="-259368">
              <a:lnSpc>
                <a:spcPts val="3363"/>
              </a:lnSpc>
              <a:spcBef>
                <a:spcPct val="0"/>
              </a:spcBef>
              <a:buFont typeface="Arial"/>
              <a:buChar char="•"/>
            </a:pPr>
            <a:r>
              <a:rPr lang="en-US" sz="2402" b="1" dirty="0">
                <a:solidFill>
                  <a:schemeClr val="accent6">
                    <a:lumMod val="75000"/>
                  </a:schemeClr>
                </a:solidFill>
                <a:latin typeface="Inter"/>
                <a:ea typeface="Inter"/>
                <a:cs typeface="Inter"/>
                <a:sym typeface="Inter"/>
              </a:rPr>
              <a:t>Hachiko:</a:t>
            </a:r>
            <a:r>
              <a:rPr lang="en-US" sz="2402" b="1" dirty="0">
                <a:latin typeface="Inter"/>
                <a:ea typeface="Inter"/>
                <a:cs typeface="Inter"/>
                <a:sym typeface="Inter"/>
              </a:rPr>
              <a:t> </a:t>
            </a:r>
            <a:r>
              <a:rPr lang="en-US" sz="2402" dirty="0">
                <a:latin typeface="Inter"/>
                <a:ea typeface="Inter"/>
                <a:cs typeface="Inter"/>
                <a:sym typeface="Inter"/>
              </a:rPr>
              <a:t>Consistently outperforms human summaries across all metrics</a:t>
            </a:r>
            <a:endParaRPr lang="en-US" sz="2402" b="1" dirty="0">
              <a:solidFill>
                <a:srgbClr val="3274A1"/>
              </a:solidFill>
              <a:latin typeface="Inter Bold"/>
              <a:ea typeface="Inter Bold"/>
              <a:cs typeface="Inter"/>
              <a:sym typeface="Inter"/>
            </a:endParaRPr>
          </a:p>
          <a:p>
            <a:pPr marL="518736" lvl="1" indent="-259368">
              <a:lnSpc>
                <a:spcPts val="3363"/>
              </a:lnSpc>
              <a:spcBef>
                <a:spcPct val="0"/>
              </a:spcBef>
              <a:buFont typeface="Arial"/>
              <a:buChar char="•"/>
            </a:pPr>
            <a:endParaRPr lang="en-US" sz="2402" b="1" dirty="0">
              <a:solidFill>
                <a:srgbClr val="3274A1"/>
              </a:solidFill>
              <a:latin typeface="Inter Bold"/>
              <a:ea typeface="Inter Bold"/>
              <a:sym typeface="Inter"/>
            </a:endParaRPr>
          </a:p>
          <a:p>
            <a:pPr marL="518736" lvl="1" indent="-259368">
              <a:lnSpc>
                <a:spcPts val="3363"/>
              </a:lnSpc>
              <a:spcBef>
                <a:spcPct val="0"/>
              </a:spcBef>
              <a:buFont typeface="Arial"/>
              <a:buChar char="•"/>
            </a:pPr>
            <a:endParaRPr lang="en-US" sz="2402" b="1" dirty="0">
              <a:solidFill>
                <a:srgbClr val="3274A1"/>
              </a:solidFill>
              <a:latin typeface="Inter Bold"/>
              <a:ea typeface="Inter Bold"/>
              <a:sym typeface="Inter"/>
            </a:endParaRPr>
          </a:p>
          <a:p>
            <a:pPr marL="518736" lvl="1" indent="-259368">
              <a:lnSpc>
                <a:spcPts val="3363"/>
              </a:lnSpc>
              <a:spcBef>
                <a:spcPct val="0"/>
              </a:spcBef>
              <a:buFont typeface="Arial"/>
              <a:buChar char="•"/>
            </a:pPr>
            <a:endParaRPr lang="en-US" sz="2402" b="1" dirty="0">
              <a:solidFill>
                <a:srgbClr val="3274A1"/>
              </a:solidFill>
              <a:latin typeface="Inter Bold"/>
              <a:ea typeface="Inter Bold"/>
              <a:sym typeface="Inter"/>
            </a:endParaRPr>
          </a:p>
          <a:p>
            <a:pPr marL="518736" lvl="1" indent="-259368">
              <a:lnSpc>
                <a:spcPts val="3363"/>
              </a:lnSpc>
              <a:spcBef>
                <a:spcPct val="0"/>
              </a:spcBef>
              <a:buFont typeface="Arial"/>
              <a:buChar char="•"/>
            </a:pPr>
            <a:endParaRPr lang="en-US" sz="2402" b="1" dirty="0">
              <a:solidFill>
                <a:srgbClr val="3274A1"/>
              </a:solidFill>
              <a:latin typeface="Inter Bold"/>
              <a:ea typeface="Inter Bold"/>
              <a:sym typeface="Inter"/>
            </a:endParaRPr>
          </a:p>
          <a:p>
            <a:pPr marL="602268" lvl="1" indent="-342900">
              <a:lnSpc>
                <a:spcPts val="3363"/>
              </a:lnSpc>
              <a:spcBef>
                <a:spcPct val="0"/>
              </a:spcBef>
              <a:buFont typeface="Arial" panose="020B0604020202020204" pitchFamily="34" charset="0"/>
              <a:buChar char="•"/>
            </a:pPr>
            <a:r>
              <a:rPr lang="en-US" sz="2402" b="1" dirty="0">
                <a:solidFill>
                  <a:srgbClr val="3274A1"/>
                </a:solidFill>
                <a:latin typeface="Inter Bold"/>
                <a:ea typeface="Inter Bold"/>
                <a:sym typeface="Inter"/>
              </a:rPr>
              <a:t>DVM:</a:t>
            </a:r>
            <a:r>
              <a:rPr lang="en-US" sz="2402" b="1" dirty="0">
                <a:solidFill>
                  <a:srgbClr val="000000"/>
                </a:solidFill>
                <a:latin typeface="Inter Bold"/>
                <a:ea typeface="Inter Bold"/>
                <a:sym typeface="Inter"/>
              </a:rPr>
              <a:t> </a:t>
            </a:r>
            <a:r>
              <a:rPr lang="en-US" sz="2402" dirty="0">
                <a:solidFill>
                  <a:srgbClr val="000000"/>
                </a:solidFill>
                <a:latin typeface="Inter"/>
                <a:ea typeface="Inter"/>
                <a:cs typeface="Inter"/>
                <a:sym typeface="Inter"/>
              </a:rPr>
              <a:t>Weakest in Factual Accuracy and Completeness. Often due to incorrect dates and missing medications</a:t>
            </a:r>
          </a:p>
          <a:p>
            <a:pPr marL="716568" lvl="2">
              <a:lnSpc>
                <a:spcPts val="3363"/>
              </a:lnSpc>
              <a:spcBef>
                <a:spcPct val="0"/>
              </a:spcBef>
            </a:pPr>
            <a:r>
              <a:rPr lang="en-US" sz="2402" dirty="0">
                <a:solidFill>
                  <a:srgbClr val="000000"/>
                </a:solidFill>
                <a:latin typeface="Inter"/>
                <a:ea typeface="Inter"/>
                <a:cs typeface="Inter"/>
                <a:sym typeface="Inter"/>
              </a:rPr>
              <a:t> </a:t>
            </a:r>
          </a:p>
        </p:txBody>
      </p:sp>
      <p:sp>
        <p:nvSpPr>
          <p:cNvPr id="5" name="TextBox 5">
            <a:extLst>
              <a:ext uri="{FF2B5EF4-FFF2-40B4-BE49-F238E27FC236}">
                <a16:creationId xmlns:a16="http://schemas.microsoft.com/office/drawing/2014/main" id="{6FD8516C-FDD3-1194-F955-A18F6DF8EBE4}"/>
              </a:ext>
            </a:extLst>
          </p:cNvPr>
          <p:cNvSpPr txBox="1"/>
          <p:nvPr/>
        </p:nvSpPr>
        <p:spPr>
          <a:xfrm>
            <a:off x="1028700" y="952500"/>
            <a:ext cx="16851694" cy="662873"/>
          </a:xfrm>
          <a:prstGeom prst="rect">
            <a:avLst/>
          </a:prstGeom>
        </p:spPr>
        <p:txBody>
          <a:bodyPr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AVERAGE SCORES ACROSS 3 RUNS</a:t>
            </a:r>
          </a:p>
        </p:txBody>
      </p:sp>
      <p:pic>
        <p:nvPicPr>
          <p:cNvPr id="8" name="Picture 7">
            <a:extLst>
              <a:ext uri="{FF2B5EF4-FFF2-40B4-BE49-F238E27FC236}">
                <a16:creationId xmlns:a16="http://schemas.microsoft.com/office/drawing/2014/main" id="{B39AD21E-EDAA-B902-558A-0F30288202AD}"/>
              </a:ext>
            </a:extLst>
          </p:cNvPr>
          <p:cNvPicPr>
            <a:picLocks noChangeAspect="1"/>
          </p:cNvPicPr>
          <p:nvPr/>
        </p:nvPicPr>
        <p:blipFill>
          <a:blip r:embed="rId4"/>
          <a:stretch>
            <a:fillRect/>
          </a:stretch>
        </p:blipFill>
        <p:spPr>
          <a:xfrm>
            <a:off x="962024" y="1562099"/>
            <a:ext cx="10246631" cy="8531677"/>
          </a:xfrm>
          <a:prstGeom prst="rect">
            <a:avLst/>
          </a:prstGeom>
        </p:spPr>
      </p:pic>
      <p:sp>
        <p:nvSpPr>
          <p:cNvPr id="9" name="Rectangle 8">
            <a:extLst>
              <a:ext uri="{FF2B5EF4-FFF2-40B4-BE49-F238E27FC236}">
                <a16:creationId xmlns:a16="http://schemas.microsoft.com/office/drawing/2014/main" id="{4FF3526E-B2BB-370B-B2F5-F9A2A950BE06}"/>
              </a:ext>
            </a:extLst>
          </p:cNvPr>
          <p:cNvSpPr/>
          <p:nvPr/>
        </p:nvSpPr>
        <p:spPr>
          <a:xfrm>
            <a:off x="11430000" y="3924300"/>
            <a:ext cx="304800" cy="381000"/>
          </a:xfrm>
          <a:prstGeom prst="rect">
            <a:avLst/>
          </a:prstGeom>
          <a:solidFill>
            <a:srgbClr val="E2812B"/>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026545-2711-E99C-E3E1-338646B3AFB2}"/>
              </a:ext>
            </a:extLst>
          </p:cNvPr>
          <p:cNvSpPr/>
          <p:nvPr/>
        </p:nvSpPr>
        <p:spPr>
          <a:xfrm>
            <a:off x="11430000" y="6515100"/>
            <a:ext cx="304800" cy="381000"/>
          </a:xfrm>
          <a:prstGeom prst="rect">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395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FA16-E9DD-E12F-D7C4-ABCFC95F73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E6A6D2-8BBD-00AE-85AA-3BA12BAADD15}"/>
              </a:ext>
            </a:extLst>
          </p:cNvPr>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6" name="TextBox 6">
            <a:extLst>
              <a:ext uri="{FF2B5EF4-FFF2-40B4-BE49-F238E27FC236}">
                <a16:creationId xmlns:a16="http://schemas.microsoft.com/office/drawing/2014/main" id="{858ED13C-7B3C-C85A-47D2-AD9D17956B47}"/>
              </a:ext>
            </a:extLst>
          </p:cNvPr>
          <p:cNvSpPr txBox="1"/>
          <p:nvPr/>
        </p:nvSpPr>
        <p:spPr>
          <a:xfrm>
            <a:off x="1028700" y="952500"/>
            <a:ext cx="16851694" cy="688650"/>
          </a:xfrm>
          <a:prstGeom prst="rect">
            <a:avLst/>
          </a:prstGeom>
        </p:spPr>
        <p:txBody>
          <a:bodyPr lIns="0" tIns="0" rIns="0" bIns="0" rtlCol="0" anchor="t">
            <a:spAutoFit/>
          </a:bodyPr>
          <a:lstStyle/>
          <a:p>
            <a:pPr algn="l">
              <a:lnSpc>
                <a:spcPts val="5463"/>
              </a:lnSpc>
              <a:spcBef>
                <a:spcPct val="0"/>
              </a:spcBef>
            </a:pPr>
            <a:r>
              <a:rPr lang="en-US" sz="4500" b="1" dirty="0">
                <a:solidFill>
                  <a:srgbClr val="000000"/>
                </a:solidFill>
                <a:latin typeface="Red Hat Display Bold"/>
                <a:ea typeface="Red Hat Display Bold"/>
                <a:cs typeface="Red Hat Display Bold"/>
                <a:sym typeface="Red Hat Display Bold"/>
              </a:rPr>
              <a:t>PATIENT INDEX 21 - CLINICAL SUMMARY</a:t>
            </a:r>
          </a:p>
        </p:txBody>
      </p:sp>
      <p:grpSp>
        <p:nvGrpSpPr>
          <p:cNvPr id="14" name="Group 13">
            <a:extLst>
              <a:ext uri="{FF2B5EF4-FFF2-40B4-BE49-F238E27FC236}">
                <a16:creationId xmlns:a16="http://schemas.microsoft.com/office/drawing/2014/main" id="{3E3008BC-47E0-5A02-57ED-B45714975D22}"/>
              </a:ext>
            </a:extLst>
          </p:cNvPr>
          <p:cNvGrpSpPr/>
          <p:nvPr/>
        </p:nvGrpSpPr>
        <p:grpSpPr>
          <a:xfrm>
            <a:off x="1028699" y="5640294"/>
            <a:ext cx="14931821" cy="2854346"/>
            <a:chOff x="1028699" y="5640294"/>
            <a:chExt cx="14931821" cy="2854346"/>
          </a:xfrm>
        </p:grpSpPr>
        <p:sp>
          <p:nvSpPr>
            <p:cNvPr id="3" name="TextBox 3">
              <a:extLst>
                <a:ext uri="{FF2B5EF4-FFF2-40B4-BE49-F238E27FC236}">
                  <a16:creationId xmlns:a16="http://schemas.microsoft.com/office/drawing/2014/main" id="{6D34BEFD-9190-DE35-2465-98ABD992404E}"/>
                </a:ext>
              </a:extLst>
            </p:cNvPr>
            <p:cNvSpPr txBox="1"/>
            <p:nvPr/>
          </p:nvSpPr>
          <p:spPr>
            <a:xfrm>
              <a:off x="1028700" y="6663690"/>
              <a:ext cx="14931820" cy="1830950"/>
            </a:xfrm>
            <a:prstGeom prst="rect">
              <a:avLst/>
            </a:prstGeom>
          </p:spPr>
          <p:txBody>
            <a:bodyPr lIns="0" tIns="0" rIns="0" bIns="0" rtlCol="0" anchor="t">
              <a:spAutoFit/>
            </a:bodyPr>
            <a:lstStyle/>
            <a:p>
              <a:pPr algn="l">
                <a:lnSpc>
                  <a:spcPts val="2940"/>
                </a:lnSpc>
                <a:spcBef>
                  <a:spcPct val="0"/>
                </a:spcBef>
              </a:pPr>
              <a:r>
                <a:rPr lang="en-US" sz="2100" dirty="0">
                  <a:solidFill>
                    <a:schemeClr val="bg1">
                      <a:lumMod val="75000"/>
                    </a:schemeClr>
                  </a:solidFill>
                  <a:latin typeface="Inter Medium"/>
                  <a:ea typeface="Inter Medium"/>
                  <a:cs typeface="Inter Medium"/>
                  <a:sym typeface="Inter Medium"/>
                </a:rPr>
                <a:t>”…Wh</a:t>
              </a:r>
              <a:r>
                <a:rPr lang="en-US" sz="2100" u="none" dirty="0">
                  <a:solidFill>
                    <a:schemeClr val="bg1">
                      <a:lumMod val="75000"/>
                    </a:schemeClr>
                  </a:solidFill>
                  <a:latin typeface="Inter Medium"/>
                  <a:ea typeface="Inter Medium"/>
                  <a:cs typeface="Inter Medium"/>
                  <a:sym typeface="Inter Medium"/>
                </a:rPr>
                <a:t>i</a:t>
              </a:r>
              <a:r>
                <a:rPr lang="en-US" sz="2100" dirty="0">
                  <a:solidFill>
                    <a:schemeClr val="bg1">
                      <a:lumMod val="75000"/>
                    </a:schemeClr>
                  </a:solidFill>
                  <a:latin typeface="Inter Medium"/>
                  <a:ea typeface="Inter Medium"/>
                  <a:cs typeface="Inter Medium"/>
                  <a:sym typeface="Inter Medium"/>
                </a:rPr>
                <a:t>le </a:t>
              </a:r>
              <a:r>
                <a:rPr lang="en-US" sz="2100" u="none" dirty="0">
                  <a:solidFill>
                    <a:schemeClr val="bg1">
                      <a:lumMod val="75000"/>
                    </a:schemeClr>
                  </a:solidFill>
                  <a:latin typeface="Inter Medium"/>
                  <a:ea typeface="Inter Medium"/>
                  <a:cs typeface="Inter Medium"/>
                  <a:sym typeface="Inter Medium"/>
                </a:rPr>
                <a:t>th</a:t>
              </a:r>
              <a:r>
                <a:rPr lang="en-US" sz="2100" dirty="0">
                  <a:solidFill>
                    <a:schemeClr val="bg1">
                      <a:lumMod val="75000"/>
                    </a:schemeClr>
                  </a:solidFill>
                  <a:latin typeface="Inter Medium"/>
                  <a:ea typeface="Inter Medium"/>
                  <a:cs typeface="Inter Medium"/>
                  <a:sym typeface="Inter Medium"/>
                </a:rPr>
                <a:t>e</a:t>
              </a:r>
              <a:r>
                <a:rPr lang="en-US" sz="2100" u="none" dirty="0">
                  <a:solidFill>
                    <a:schemeClr val="bg1">
                      <a:lumMod val="75000"/>
                    </a:schemeClr>
                  </a:solidFill>
                  <a:latin typeface="Inter Medium"/>
                  <a:ea typeface="Inter Medium"/>
                  <a:cs typeface="Inter Medium"/>
                  <a:sym typeface="Inter Medium"/>
                </a:rPr>
                <a:t> o</a:t>
              </a:r>
              <a:r>
                <a:rPr lang="en-US" sz="2100" dirty="0">
                  <a:solidFill>
                    <a:schemeClr val="bg1">
                      <a:lumMod val="75000"/>
                    </a:schemeClr>
                  </a:solidFill>
                  <a:latin typeface="Inter Medium"/>
                  <a:ea typeface="Inter Medium"/>
                  <a:cs typeface="Inter Medium"/>
                  <a:sym typeface="Inter Medium"/>
                </a:rPr>
                <a:t>rg</a:t>
              </a:r>
              <a:r>
                <a:rPr lang="en-US" sz="2100" u="none" dirty="0">
                  <a:solidFill>
                    <a:schemeClr val="bg1">
                      <a:lumMod val="75000"/>
                    </a:schemeClr>
                  </a:solidFill>
                  <a:latin typeface="Inter Medium"/>
                  <a:ea typeface="Inter Medium"/>
                  <a:cs typeface="Inter Medium"/>
                  <a:sym typeface="Inter Medium"/>
                </a:rPr>
                <a:t>a</a:t>
              </a:r>
              <a:r>
                <a:rPr lang="en-US" sz="2100" dirty="0">
                  <a:solidFill>
                    <a:schemeClr val="bg1">
                      <a:lumMod val="75000"/>
                    </a:schemeClr>
                  </a:solidFill>
                  <a:latin typeface="Inter Medium"/>
                  <a:ea typeface="Inter Medium"/>
                  <a:cs typeface="Inter Medium"/>
                  <a:sym typeface="Inter Medium"/>
                </a:rPr>
                <a:t>niza</a:t>
              </a:r>
              <a:r>
                <a:rPr lang="en-US" sz="2100" u="none" dirty="0">
                  <a:solidFill>
                    <a:schemeClr val="bg1">
                      <a:lumMod val="75000"/>
                    </a:schemeClr>
                  </a:solidFill>
                  <a:latin typeface="Inter Medium"/>
                  <a:ea typeface="Inter Medium"/>
                  <a:cs typeface="Inter Medium"/>
                  <a:sym typeface="Inter Medium"/>
                </a:rPr>
                <a:t>ti</a:t>
              </a:r>
              <a:r>
                <a:rPr lang="en-US" sz="2100" dirty="0">
                  <a:solidFill>
                    <a:schemeClr val="bg1">
                      <a:lumMod val="75000"/>
                    </a:schemeClr>
                  </a:solidFill>
                  <a:latin typeface="Inter Medium"/>
                  <a:ea typeface="Inter Medium"/>
                  <a:cs typeface="Inter Medium"/>
                  <a:sym typeface="Inter Medium"/>
                </a:rPr>
                <a:t>o</a:t>
              </a:r>
              <a:r>
                <a:rPr lang="en-US" sz="2100" u="none" dirty="0">
                  <a:solidFill>
                    <a:schemeClr val="bg1">
                      <a:lumMod val="75000"/>
                    </a:schemeClr>
                  </a:solidFill>
                  <a:latin typeface="Inter Medium"/>
                  <a:ea typeface="Inter Medium"/>
                  <a:cs typeface="Inter Medium"/>
                  <a:sym typeface="Inter Medium"/>
                </a:rPr>
                <a:t>n </a:t>
              </a:r>
              <a:r>
                <a:rPr lang="en-US" sz="2100" dirty="0">
                  <a:solidFill>
                    <a:schemeClr val="bg1">
                      <a:lumMod val="75000"/>
                    </a:schemeClr>
                  </a:solidFill>
                  <a:latin typeface="Inter Medium"/>
                  <a:ea typeface="Inter Medium"/>
                  <a:cs typeface="Inter Medium"/>
                  <a:sym typeface="Inter Medium"/>
                </a:rPr>
                <a:t>i</a:t>
              </a:r>
              <a:r>
                <a:rPr lang="en-US" sz="2100" u="none" dirty="0">
                  <a:solidFill>
                    <a:schemeClr val="bg1">
                      <a:lumMod val="75000"/>
                    </a:schemeClr>
                  </a:solidFill>
                  <a:latin typeface="Inter Medium"/>
                  <a:ea typeface="Inter Medium"/>
                  <a:cs typeface="Inter Medium"/>
                  <a:sym typeface="Inter Medium"/>
                </a:rPr>
                <a:t>s</a:t>
              </a:r>
              <a:r>
                <a:rPr lang="en-US" sz="2100" dirty="0">
                  <a:solidFill>
                    <a:schemeClr val="bg1">
                      <a:lumMod val="75000"/>
                    </a:schemeClr>
                  </a:solidFill>
                  <a:latin typeface="Inter Medium"/>
                  <a:ea typeface="Inter Medium"/>
                  <a:cs typeface="Inter Medium"/>
                  <a:sym typeface="Inter Medium"/>
                </a:rPr>
                <a:t> </a:t>
              </a:r>
              <a:r>
                <a:rPr lang="en-US" sz="2100" u="none" dirty="0">
                  <a:solidFill>
                    <a:schemeClr val="bg1">
                      <a:lumMod val="75000"/>
                    </a:schemeClr>
                  </a:solidFill>
                  <a:latin typeface="Inter Medium"/>
                  <a:ea typeface="Inter Medium"/>
                  <a:cs typeface="Inter Medium"/>
                  <a:sym typeface="Inter Medium"/>
                </a:rPr>
                <a:t>c</a:t>
              </a:r>
              <a:r>
                <a:rPr lang="en-US" sz="2100" dirty="0">
                  <a:solidFill>
                    <a:schemeClr val="bg1">
                      <a:lumMod val="75000"/>
                    </a:schemeClr>
                  </a:solidFill>
                  <a:latin typeface="Inter Medium"/>
                  <a:ea typeface="Inter Medium"/>
                  <a:cs typeface="Inter Medium"/>
                  <a:sym typeface="Inter Medium"/>
                </a:rPr>
                <a:t>l</a:t>
              </a:r>
              <a:r>
                <a:rPr lang="en-US" sz="2100" u="none" dirty="0">
                  <a:solidFill>
                    <a:schemeClr val="bg1">
                      <a:lumMod val="75000"/>
                    </a:schemeClr>
                  </a:solidFill>
                  <a:latin typeface="Inter Medium"/>
                  <a:ea typeface="Inter Medium"/>
                  <a:cs typeface="Inter Medium"/>
                  <a:sym typeface="Inter Medium"/>
                </a:rPr>
                <a:t>e</a:t>
              </a:r>
              <a:r>
                <a:rPr lang="en-US" sz="2100" dirty="0">
                  <a:solidFill>
                    <a:schemeClr val="bg1">
                      <a:lumMod val="75000"/>
                    </a:schemeClr>
                  </a:solidFill>
                  <a:latin typeface="Inter Medium"/>
                  <a:ea typeface="Inter Medium"/>
                  <a:cs typeface="Inter Medium"/>
                  <a:sym typeface="Inter Medium"/>
                </a:rPr>
                <a:t>ar,</a:t>
              </a:r>
              <a:r>
                <a:rPr lang="en-US" sz="2100" u="none" dirty="0">
                  <a:solidFill>
                    <a:schemeClr val="bg1">
                      <a:lumMod val="75000"/>
                    </a:schemeClr>
                  </a:solidFill>
                  <a:latin typeface="Inter Medium"/>
                  <a:ea typeface="Inter Medium"/>
                  <a:cs typeface="Inter Medium"/>
                  <a:sym typeface="Inter Medium"/>
                </a:rPr>
                <a:t> </a:t>
              </a:r>
              <a:r>
                <a:rPr lang="en-US" sz="2100" dirty="0">
                  <a:solidFill>
                    <a:schemeClr val="bg1">
                      <a:lumMod val="75000"/>
                    </a:schemeClr>
                  </a:solidFill>
                  <a:latin typeface="Inter Medium"/>
                  <a:ea typeface="Inter Medium"/>
                  <a:cs typeface="Inter Medium"/>
                  <a:sym typeface="Inter Medium"/>
                </a:rPr>
                <a:t>the er</a:t>
              </a:r>
              <a:r>
                <a:rPr lang="en-US" sz="2100" u="none" dirty="0">
                  <a:solidFill>
                    <a:schemeClr val="bg1">
                      <a:lumMod val="75000"/>
                    </a:schemeClr>
                  </a:solidFill>
                  <a:latin typeface="Inter Medium"/>
                  <a:ea typeface="Inter Medium"/>
                  <a:cs typeface="Inter Medium"/>
                  <a:sym typeface="Inter Medium"/>
                </a:rPr>
                <a:t>ro</a:t>
              </a:r>
              <a:r>
                <a:rPr lang="en-US" sz="2100" dirty="0">
                  <a:solidFill>
                    <a:schemeClr val="bg1">
                      <a:lumMod val="75000"/>
                    </a:schemeClr>
                  </a:solidFill>
                  <a:latin typeface="Inter Medium"/>
                  <a:ea typeface="Inter Medium"/>
                  <a:cs typeface="Inter Medium"/>
                  <a:sym typeface="Inter Medium"/>
                </a:rPr>
                <a:t>rs and</a:t>
              </a:r>
              <a:r>
                <a:rPr lang="en-US" sz="2100" u="none" dirty="0">
                  <a:solidFill>
                    <a:schemeClr val="bg1">
                      <a:lumMod val="75000"/>
                    </a:schemeClr>
                  </a:solidFill>
                  <a:latin typeface="Inter Medium"/>
                  <a:ea typeface="Inter Medium"/>
                  <a:cs typeface="Inter Medium"/>
                  <a:sym typeface="Inter Medium"/>
                </a:rPr>
                <a:t> </a:t>
              </a:r>
              <a:r>
                <a:rPr lang="en-US" sz="2100" dirty="0">
                  <a:solidFill>
                    <a:schemeClr val="bg1">
                      <a:lumMod val="75000"/>
                    </a:schemeClr>
                  </a:solidFill>
                  <a:latin typeface="Inter Medium"/>
                  <a:ea typeface="Inter Medium"/>
                  <a:cs typeface="Inter Medium"/>
                  <a:sym typeface="Inter Medium"/>
                </a:rPr>
                <a:t>miss</a:t>
              </a:r>
              <a:r>
                <a:rPr lang="en-US" sz="2100" u="none" dirty="0">
                  <a:solidFill>
                    <a:schemeClr val="bg1">
                      <a:lumMod val="75000"/>
                    </a:schemeClr>
                  </a:solidFill>
                  <a:latin typeface="Inter Medium"/>
                  <a:ea typeface="Inter Medium"/>
                  <a:cs typeface="Inter Medium"/>
                  <a:sym typeface="Inter Medium"/>
                </a:rPr>
                <a:t>in</a:t>
              </a:r>
              <a:r>
                <a:rPr lang="en-US" sz="2100" dirty="0">
                  <a:solidFill>
                    <a:schemeClr val="bg1">
                      <a:lumMod val="75000"/>
                    </a:schemeClr>
                  </a:solidFill>
                  <a:latin typeface="Inter Medium"/>
                  <a:ea typeface="Inter Medium"/>
                  <a:cs typeface="Inter Medium"/>
                  <a:sym typeface="Inter Medium"/>
                </a:rPr>
                <a:t>g </a:t>
              </a:r>
              <a:r>
                <a:rPr lang="en-US" sz="2100" u="none" dirty="0">
                  <a:solidFill>
                    <a:schemeClr val="bg1">
                      <a:lumMod val="75000"/>
                    </a:schemeClr>
                  </a:solidFill>
                  <a:latin typeface="Inter Medium"/>
                  <a:ea typeface="Inter Medium"/>
                  <a:cs typeface="Inter Medium"/>
                  <a:sym typeface="Inter Medium"/>
                </a:rPr>
                <a:t>i</a:t>
              </a:r>
              <a:r>
                <a:rPr lang="en-US" sz="2100" dirty="0">
                  <a:solidFill>
                    <a:schemeClr val="bg1">
                      <a:lumMod val="75000"/>
                    </a:schemeClr>
                  </a:solidFill>
                  <a:latin typeface="Inter Medium"/>
                  <a:ea typeface="Inter Medium"/>
                  <a:cs typeface="Inter Medium"/>
                  <a:sym typeface="Inter Medium"/>
                </a:rPr>
                <a:t>nform</a:t>
              </a:r>
              <a:r>
                <a:rPr lang="en-US" sz="2100" u="none" dirty="0">
                  <a:solidFill>
                    <a:schemeClr val="bg1">
                      <a:lumMod val="75000"/>
                    </a:schemeClr>
                  </a:solidFill>
                  <a:latin typeface="Inter Medium"/>
                  <a:ea typeface="Inter Medium"/>
                  <a:cs typeface="Inter Medium"/>
                  <a:sym typeface="Inter Medium"/>
                </a:rPr>
                <a:t>ati</a:t>
              </a:r>
              <a:r>
                <a:rPr lang="en-US" sz="2100" dirty="0">
                  <a:solidFill>
                    <a:schemeClr val="bg1">
                      <a:lumMod val="75000"/>
                    </a:schemeClr>
                  </a:solidFill>
                  <a:latin typeface="Inter Medium"/>
                  <a:ea typeface="Inter Medium"/>
                  <a:cs typeface="Inter Medium"/>
                  <a:sym typeface="Inter Medium"/>
                </a:rPr>
                <a:t>o</a:t>
              </a:r>
              <a:r>
                <a:rPr lang="en-US" sz="2100" u="none" dirty="0">
                  <a:solidFill>
                    <a:schemeClr val="bg1">
                      <a:lumMod val="75000"/>
                    </a:schemeClr>
                  </a:solidFill>
                  <a:latin typeface="Inter Medium"/>
                  <a:ea typeface="Inter Medium"/>
                  <a:cs typeface="Inter Medium"/>
                  <a:sym typeface="Inter Medium"/>
                </a:rPr>
                <a:t>n </a:t>
              </a:r>
              <a:r>
                <a:rPr lang="en-US" sz="2100" dirty="0">
                  <a:solidFill>
                    <a:schemeClr val="bg1">
                      <a:lumMod val="75000"/>
                    </a:schemeClr>
                  </a:solidFill>
                  <a:latin typeface="Inter Medium"/>
                  <a:ea typeface="Inter Medium"/>
                  <a:cs typeface="Inter Medium"/>
                  <a:sym typeface="Inter Medium"/>
                </a:rPr>
                <a:t>sev</a:t>
              </a:r>
              <a:r>
                <a:rPr lang="en-US" sz="2100" u="none" dirty="0">
                  <a:solidFill>
                    <a:schemeClr val="bg1">
                      <a:lumMod val="75000"/>
                    </a:schemeClr>
                  </a:solidFill>
                  <a:latin typeface="Inter Medium"/>
                  <a:ea typeface="Inter Medium"/>
                  <a:cs typeface="Inter Medium"/>
                  <a:sym typeface="Inter Medium"/>
                </a:rPr>
                <a:t>ere</a:t>
              </a:r>
              <a:r>
                <a:rPr lang="en-US" sz="2100" dirty="0">
                  <a:solidFill>
                    <a:schemeClr val="bg1">
                      <a:lumMod val="75000"/>
                    </a:schemeClr>
                  </a:solidFill>
                  <a:latin typeface="Inter Medium"/>
                  <a:ea typeface="Inter Medium"/>
                  <a:cs typeface="Inter Medium"/>
                  <a:sym typeface="Inter Medium"/>
                </a:rPr>
                <a:t>ly</a:t>
              </a:r>
              <a:r>
                <a:rPr lang="en-US" sz="2100" u="none" dirty="0">
                  <a:solidFill>
                    <a:schemeClr val="bg1">
                      <a:lumMod val="75000"/>
                    </a:schemeClr>
                  </a:solidFill>
                  <a:latin typeface="Inter Medium"/>
                  <a:ea typeface="Inter Medium"/>
                  <a:cs typeface="Inter Medium"/>
                  <a:sym typeface="Inter Medium"/>
                </a:rPr>
                <a:t> </a:t>
              </a:r>
              <a:r>
                <a:rPr lang="en-US" sz="2100" dirty="0">
                  <a:solidFill>
                    <a:schemeClr val="bg1">
                      <a:lumMod val="75000"/>
                    </a:schemeClr>
                  </a:solidFill>
                  <a:latin typeface="Inter Medium"/>
                  <a:ea typeface="Inter Medium"/>
                  <a:cs typeface="Inter Medium"/>
                  <a:sym typeface="Inter Medium"/>
                </a:rPr>
                <a:t>l</a:t>
              </a:r>
              <a:r>
                <a:rPr lang="en-US" sz="2100" u="none" dirty="0">
                  <a:solidFill>
                    <a:schemeClr val="bg1">
                      <a:lumMod val="75000"/>
                    </a:schemeClr>
                  </a:solidFill>
                  <a:latin typeface="Inter Medium"/>
                  <a:ea typeface="Inter Medium"/>
                  <a:cs typeface="Inter Medium"/>
                  <a:sym typeface="Inter Medium"/>
                </a:rPr>
                <a:t>i</a:t>
              </a:r>
              <a:r>
                <a:rPr lang="en-US" sz="2100" dirty="0">
                  <a:solidFill>
                    <a:schemeClr val="bg1">
                      <a:lumMod val="75000"/>
                    </a:schemeClr>
                  </a:solidFill>
                  <a:latin typeface="Inter Medium"/>
                  <a:ea typeface="Inter Medium"/>
                  <a:cs typeface="Inter Medium"/>
                  <a:sym typeface="Inter Medium"/>
                </a:rPr>
                <a:t>mit</a:t>
              </a:r>
              <a:r>
                <a:rPr lang="en-US" sz="2100" u="none" dirty="0">
                  <a:solidFill>
                    <a:schemeClr val="bg1">
                      <a:lumMod val="75000"/>
                    </a:schemeClr>
                  </a:solidFill>
                  <a:latin typeface="Inter Medium"/>
                  <a:ea typeface="Inter Medium"/>
                  <a:cs typeface="Inter Medium"/>
                  <a:sym typeface="Inter Medium"/>
                </a:rPr>
                <a:t> i</a:t>
              </a:r>
              <a:r>
                <a:rPr lang="en-US" sz="2100" dirty="0">
                  <a:solidFill>
                    <a:schemeClr val="bg1">
                      <a:lumMod val="75000"/>
                    </a:schemeClr>
                  </a:solidFill>
                  <a:latin typeface="Inter Medium"/>
                  <a:ea typeface="Inter Medium"/>
                  <a:cs typeface="Inter Medium"/>
                  <a:sym typeface="Inter Medium"/>
                </a:rPr>
                <a:t>t</a:t>
              </a:r>
              <a:r>
                <a:rPr lang="en-US" sz="2100" u="none" dirty="0">
                  <a:solidFill>
                    <a:schemeClr val="bg1">
                      <a:lumMod val="75000"/>
                    </a:schemeClr>
                  </a:solidFill>
                  <a:latin typeface="Inter Medium"/>
                  <a:ea typeface="Inter Medium"/>
                  <a:cs typeface="Inter Medium"/>
                  <a:sym typeface="Inter Medium"/>
                </a:rPr>
                <a:t>s </a:t>
              </a:r>
              <a:r>
                <a:rPr lang="en-US" sz="2100" dirty="0">
                  <a:solidFill>
                    <a:schemeClr val="bg1">
                      <a:lumMod val="75000"/>
                    </a:schemeClr>
                  </a:solidFill>
                  <a:latin typeface="Inter Medium"/>
                  <a:ea typeface="Inter Medium"/>
                  <a:cs typeface="Inter Medium"/>
                  <a:sym typeface="Inter Medium"/>
                </a:rPr>
                <a:t>r</a:t>
              </a:r>
              <a:r>
                <a:rPr lang="en-US" sz="2100" u="none" dirty="0">
                  <a:solidFill>
                    <a:schemeClr val="bg1">
                      <a:lumMod val="75000"/>
                    </a:schemeClr>
                  </a:solidFill>
                  <a:latin typeface="Inter Medium"/>
                  <a:ea typeface="Inter Medium"/>
                  <a:cs typeface="Inter Medium"/>
                  <a:sym typeface="Inter Medium"/>
                </a:rPr>
                <a:t>e</a:t>
              </a:r>
              <a:r>
                <a:rPr lang="en-US" sz="2100" dirty="0">
                  <a:solidFill>
                    <a:schemeClr val="bg1">
                      <a:lumMod val="75000"/>
                    </a:schemeClr>
                  </a:solidFill>
                  <a:latin typeface="Inter Medium"/>
                  <a:ea typeface="Inter Medium"/>
                  <a:cs typeface="Inter Medium"/>
                  <a:sym typeface="Inter Medium"/>
                </a:rPr>
                <a:t>liability and cli</a:t>
              </a:r>
              <a:r>
                <a:rPr lang="en-US" sz="2100" u="none" dirty="0">
                  <a:solidFill>
                    <a:schemeClr val="bg1">
                      <a:lumMod val="75000"/>
                    </a:schemeClr>
                  </a:solidFill>
                  <a:latin typeface="Inter Medium"/>
                  <a:ea typeface="Inter Medium"/>
                  <a:cs typeface="Inter Medium"/>
                  <a:sym typeface="Inter Medium"/>
                </a:rPr>
                <a:t>ni</a:t>
              </a:r>
              <a:r>
                <a:rPr lang="en-US" sz="2100" dirty="0">
                  <a:solidFill>
                    <a:schemeClr val="bg1">
                      <a:lumMod val="75000"/>
                    </a:schemeClr>
                  </a:solidFill>
                  <a:latin typeface="Inter Medium"/>
                  <a:ea typeface="Inter Medium"/>
                  <a:cs typeface="Inter Medium"/>
                  <a:sym typeface="Inter Medium"/>
                </a:rPr>
                <a:t>c</a:t>
              </a:r>
              <a:r>
                <a:rPr lang="en-US" sz="2100" u="none" dirty="0">
                  <a:solidFill>
                    <a:schemeClr val="bg1">
                      <a:lumMod val="75000"/>
                    </a:schemeClr>
                  </a:solidFill>
                  <a:latin typeface="Inter Medium"/>
                  <a:ea typeface="Inter Medium"/>
                  <a:cs typeface="Inter Medium"/>
                  <a:sym typeface="Inter Medium"/>
                </a:rPr>
                <a:t>al </a:t>
              </a:r>
              <a:r>
                <a:rPr lang="en-US" sz="2100" dirty="0">
                  <a:solidFill>
                    <a:schemeClr val="bg1">
                      <a:lumMod val="75000"/>
                    </a:schemeClr>
                  </a:solidFill>
                  <a:latin typeface="Inter Medium"/>
                  <a:ea typeface="Inter Medium"/>
                  <a:cs typeface="Inter Medium"/>
                  <a:sym typeface="Inter Medium"/>
                </a:rPr>
                <a:t>use</a:t>
              </a:r>
              <a:r>
                <a:rPr lang="en-US" sz="2100" u="none" dirty="0">
                  <a:solidFill>
                    <a:schemeClr val="bg1">
                      <a:lumMod val="75000"/>
                    </a:schemeClr>
                  </a:solidFill>
                  <a:latin typeface="Inter Medium"/>
                  <a:ea typeface="Inter Medium"/>
                  <a:cs typeface="Inter Medium"/>
                  <a:sym typeface="Inter Medium"/>
                </a:rPr>
                <a:t>fu</a:t>
              </a:r>
              <a:r>
                <a:rPr lang="en-US" sz="2100" dirty="0">
                  <a:solidFill>
                    <a:schemeClr val="bg1">
                      <a:lumMod val="75000"/>
                    </a:schemeClr>
                  </a:solidFill>
                  <a:latin typeface="Inter Medium"/>
                  <a:ea typeface="Inter Medium"/>
                  <a:cs typeface="Inter Medium"/>
                  <a:sym typeface="Inter Medium"/>
                </a:rPr>
                <a:t>l</a:t>
              </a:r>
              <a:r>
                <a:rPr lang="en-US" sz="2100" u="none" dirty="0">
                  <a:solidFill>
                    <a:schemeClr val="bg1">
                      <a:lumMod val="75000"/>
                    </a:schemeClr>
                  </a:solidFill>
                  <a:latin typeface="Inter Medium"/>
                  <a:ea typeface="Inter Medium"/>
                  <a:cs typeface="Inter Medium"/>
                  <a:sym typeface="Inter Medium"/>
                </a:rPr>
                <a:t>n</a:t>
              </a:r>
              <a:r>
                <a:rPr lang="en-US" sz="2100" dirty="0">
                  <a:solidFill>
                    <a:schemeClr val="bg1">
                      <a:lumMod val="75000"/>
                    </a:schemeClr>
                  </a:solidFill>
                  <a:latin typeface="Inter Medium"/>
                  <a:ea typeface="Inter Medium"/>
                  <a:cs typeface="Inter Medium"/>
                  <a:sym typeface="Inter Medium"/>
                </a:rPr>
                <a:t>ess as a ref</a:t>
              </a:r>
              <a:r>
                <a:rPr lang="en-US" sz="2100" u="none" dirty="0">
                  <a:solidFill>
                    <a:schemeClr val="bg1">
                      <a:lumMod val="75000"/>
                    </a:schemeClr>
                  </a:solidFill>
                  <a:latin typeface="Inter Medium"/>
                  <a:ea typeface="Inter Medium"/>
                  <a:cs typeface="Inter Medium"/>
                  <a:sym typeface="Inter Medium"/>
                </a:rPr>
                <a:t>er</a:t>
              </a:r>
              <a:r>
                <a:rPr lang="en-US" sz="2100" dirty="0">
                  <a:solidFill>
                    <a:schemeClr val="bg1">
                      <a:lumMod val="75000"/>
                    </a:schemeClr>
                  </a:solidFill>
                  <a:latin typeface="Inter Medium"/>
                  <a:ea typeface="Inter Medium"/>
                  <a:cs typeface="Inter Medium"/>
                  <a:sym typeface="Inter Medium"/>
                </a:rPr>
                <a:t>ral </a:t>
              </a:r>
              <a:r>
                <a:rPr lang="en-US" sz="2100" u="none" dirty="0">
                  <a:solidFill>
                    <a:schemeClr val="bg1">
                      <a:lumMod val="75000"/>
                    </a:schemeClr>
                  </a:solidFill>
                  <a:latin typeface="Inter Medium"/>
                  <a:ea typeface="Inter Medium"/>
                  <a:cs typeface="Inter Medium"/>
                  <a:sym typeface="Inter Medium"/>
                </a:rPr>
                <a:t>s</a:t>
              </a:r>
              <a:r>
                <a:rPr lang="en-US" sz="2100" dirty="0">
                  <a:solidFill>
                    <a:schemeClr val="bg1">
                      <a:lumMod val="75000"/>
                    </a:schemeClr>
                  </a:solidFill>
                  <a:latin typeface="Inter Medium"/>
                  <a:ea typeface="Inter Medium"/>
                  <a:cs typeface="Inter Medium"/>
                  <a:sym typeface="Inter Medium"/>
                </a:rPr>
                <a:t>umm</a:t>
              </a:r>
              <a:r>
                <a:rPr lang="en-US" sz="2100" u="none" dirty="0">
                  <a:solidFill>
                    <a:schemeClr val="bg1">
                      <a:lumMod val="75000"/>
                    </a:schemeClr>
                  </a:solidFill>
                  <a:latin typeface="Inter Medium"/>
                  <a:ea typeface="Inter Medium"/>
                  <a:cs typeface="Inter Medium"/>
                  <a:sym typeface="Inter Medium"/>
                </a:rPr>
                <a:t>a</a:t>
              </a:r>
              <a:r>
                <a:rPr lang="en-US" sz="2100" dirty="0">
                  <a:solidFill>
                    <a:schemeClr val="bg1">
                      <a:lumMod val="75000"/>
                    </a:schemeClr>
                  </a:solidFill>
                  <a:latin typeface="Inter Medium"/>
                  <a:ea typeface="Inter Medium"/>
                  <a:cs typeface="Inter Medium"/>
                  <a:sym typeface="Inter Medium"/>
                </a:rPr>
                <a:t>ry.</a:t>
              </a:r>
              <a:r>
                <a:rPr lang="en-US" sz="2100" u="none" dirty="0">
                  <a:solidFill>
                    <a:schemeClr val="bg1">
                      <a:lumMod val="75000"/>
                    </a:schemeClr>
                  </a:solidFill>
                  <a:latin typeface="Inter Medium"/>
                  <a:ea typeface="Inter Medium"/>
                  <a:cs typeface="Inter Medium"/>
                  <a:sym typeface="Inter Medium"/>
                </a:rPr>
                <a:t> </a:t>
              </a:r>
              <a:r>
                <a:rPr lang="en-US" sz="2100" b="1" dirty="0">
                  <a:solidFill>
                    <a:srgbClr val="000000"/>
                  </a:solidFill>
                  <a:latin typeface="Inter Medium"/>
                  <a:ea typeface="Inter Medium"/>
                  <a:cs typeface="Inter Medium"/>
                  <a:sym typeface="Inter Medium"/>
                </a:rPr>
                <a:t>T</a:t>
              </a:r>
              <a:r>
                <a:rPr lang="en-US" sz="2100" b="1" u="none" dirty="0">
                  <a:solidFill>
                    <a:srgbClr val="000000"/>
                  </a:solidFill>
                  <a:latin typeface="Inter Medium"/>
                  <a:ea typeface="Inter Medium"/>
                  <a:cs typeface="Inter Medium"/>
                  <a:sym typeface="Inter Medium"/>
                </a:rPr>
                <a:t>he </a:t>
              </a:r>
              <a:r>
                <a:rPr lang="en-US" sz="2100" b="1" dirty="0">
                  <a:solidFill>
                    <a:srgbClr val="000000"/>
                  </a:solidFill>
                  <a:latin typeface="Inter Medium"/>
                  <a:ea typeface="Inter Medium"/>
                  <a:cs typeface="Inter Medium"/>
                  <a:sym typeface="Inter Medium"/>
                </a:rPr>
                <a:t>in</a:t>
              </a:r>
              <a:r>
                <a:rPr lang="en-US" sz="2100" b="1" u="none" dirty="0">
                  <a:solidFill>
                    <a:srgbClr val="000000"/>
                  </a:solidFill>
                  <a:latin typeface="Inter Medium"/>
                  <a:ea typeface="Inter Medium"/>
                  <a:cs typeface="Inter Medium"/>
                  <a:sym typeface="Inter Medium"/>
                </a:rPr>
                <a:t>c</a:t>
              </a:r>
              <a:r>
                <a:rPr lang="en-US" sz="2100" b="1" dirty="0">
                  <a:solidFill>
                    <a:srgbClr val="000000"/>
                  </a:solidFill>
                  <a:latin typeface="Inter Medium"/>
                  <a:ea typeface="Inter Medium"/>
                  <a:cs typeface="Inter Medium"/>
                  <a:sym typeface="Inter Medium"/>
                </a:rPr>
                <a:t>o</a:t>
              </a:r>
              <a:r>
                <a:rPr lang="en-US" sz="2100" b="1" u="none" dirty="0">
                  <a:solidFill>
                    <a:srgbClr val="000000"/>
                  </a:solidFill>
                  <a:latin typeface="Inter Medium"/>
                  <a:ea typeface="Inter Medium"/>
                  <a:cs typeface="Inter Medium"/>
                  <a:sym typeface="Inter Medium"/>
                </a:rPr>
                <a:t>rre</a:t>
              </a:r>
              <a:r>
                <a:rPr lang="en-US" sz="2100" b="1" dirty="0">
                  <a:solidFill>
                    <a:srgbClr val="000000"/>
                  </a:solidFill>
                  <a:latin typeface="Inter Medium"/>
                  <a:ea typeface="Inter Medium"/>
                  <a:cs typeface="Inter Medium"/>
                  <a:sym typeface="Inter Medium"/>
                </a:rPr>
                <a:t>c</a:t>
              </a:r>
              <a:r>
                <a:rPr lang="en-US" sz="2100" b="1" u="none" dirty="0">
                  <a:solidFill>
                    <a:srgbClr val="000000"/>
                  </a:solidFill>
                  <a:latin typeface="Inter Medium"/>
                  <a:ea typeface="Inter Medium"/>
                  <a:cs typeface="Inter Medium"/>
                  <a:sym typeface="Inter Medium"/>
                </a:rPr>
                <a:t>t li</a:t>
              </a:r>
              <a:r>
                <a:rPr lang="en-US" sz="2100" b="1" dirty="0">
                  <a:solidFill>
                    <a:srgbClr val="000000"/>
                  </a:solidFill>
                  <a:latin typeface="Inter Medium"/>
                  <a:ea typeface="Inter Medium"/>
                  <a:cs typeface="Inter Medium"/>
                  <a:sym typeface="Inter Medium"/>
                </a:rPr>
                <a:t>mb</a:t>
              </a:r>
              <a:r>
                <a:rPr lang="en-US" sz="2100" b="1" u="none" dirty="0">
                  <a:solidFill>
                    <a:srgbClr val="000000"/>
                  </a:solidFill>
                  <a:latin typeface="Inter Medium"/>
                  <a:ea typeface="Inter Medium"/>
                  <a:cs typeface="Inter Medium"/>
                  <a:sym typeface="Inter Medium"/>
                </a:rPr>
                <a:t> </a:t>
              </a:r>
              <a:r>
                <a:rPr lang="en-US" sz="2100" b="1" dirty="0">
                  <a:solidFill>
                    <a:srgbClr val="000000"/>
                  </a:solidFill>
                  <a:latin typeface="Inter Medium"/>
                  <a:ea typeface="Inter Medium"/>
                  <a:cs typeface="Inter Medium"/>
                  <a:sym typeface="Inter Medium"/>
                </a:rPr>
                <a:t>de</a:t>
              </a:r>
              <a:r>
                <a:rPr lang="en-US" sz="2100" b="1" u="none" dirty="0">
                  <a:solidFill>
                    <a:srgbClr val="000000"/>
                  </a:solidFill>
                  <a:latin typeface="Inter Medium"/>
                  <a:ea typeface="Inter Medium"/>
                  <a:cs typeface="Inter Medium"/>
                  <a:sym typeface="Inter Medium"/>
                </a:rPr>
                <a:t>si</a:t>
              </a:r>
              <a:r>
                <a:rPr lang="en-US" sz="2100" b="1" dirty="0">
                  <a:solidFill>
                    <a:srgbClr val="000000"/>
                  </a:solidFill>
                  <a:latin typeface="Inter Medium"/>
                  <a:ea typeface="Inter Medium"/>
                  <a:cs typeface="Inter Medium"/>
                  <a:sym typeface="Inter Medium"/>
                </a:rPr>
                <a:t>gn</a:t>
              </a:r>
              <a:r>
                <a:rPr lang="en-US" sz="2100" b="1" u="none" dirty="0">
                  <a:solidFill>
                    <a:srgbClr val="000000"/>
                  </a:solidFill>
                  <a:latin typeface="Inter Medium"/>
                  <a:ea typeface="Inter Medium"/>
                  <a:cs typeface="Inter Medium"/>
                  <a:sym typeface="Inter Medium"/>
                </a:rPr>
                <a:t>ation</a:t>
              </a:r>
              <a:r>
                <a:rPr lang="en-US" sz="2100" b="1" dirty="0">
                  <a:solidFill>
                    <a:srgbClr val="000000"/>
                  </a:solidFill>
                  <a:latin typeface="Inter Medium"/>
                  <a:ea typeface="Inter Medium"/>
                  <a:cs typeface="Inter Medium"/>
                  <a:sym typeface="Inter Medium"/>
                </a:rPr>
                <a:t> (hindlimb vs. forelimb) is a particularly critical error. Key information like Dr. Hewitt's assessment and recommendations, which directly led to the oncology referral, is absent. </a:t>
              </a:r>
              <a:r>
                <a:rPr lang="en-US" sz="2100" dirty="0">
                  <a:solidFill>
                    <a:schemeClr val="bg1">
                      <a:lumMod val="75000"/>
                    </a:schemeClr>
                  </a:solidFill>
                  <a:latin typeface="Inter Medium"/>
                  <a:ea typeface="Inter Medium"/>
                  <a:cs typeface="Inter Medium"/>
                  <a:sym typeface="Inter Medium"/>
                </a:rPr>
                <a:t>The summary needs substantial revision for accuracy and completeness based *only* on the provided source text."</a:t>
              </a:r>
            </a:p>
          </p:txBody>
        </p:sp>
        <p:sp>
          <p:nvSpPr>
            <p:cNvPr id="7" name="TextBox 7">
              <a:extLst>
                <a:ext uri="{FF2B5EF4-FFF2-40B4-BE49-F238E27FC236}">
                  <a16:creationId xmlns:a16="http://schemas.microsoft.com/office/drawing/2014/main" id="{A98E433D-87EA-9299-20F1-624F1DE4609E}"/>
                </a:ext>
              </a:extLst>
            </p:cNvPr>
            <p:cNvSpPr txBox="1"/>
            <p:nvPr/>
          </p:nvSpPr>
          <p:spPr>
            <a:xfrm>
              <a:off x="1028699" y="5640294"/>
              <a:ext cx="7313897" cy="662873"/>
            </a:xfrm>
            <a:prstGeom prst="rect">
              <a:avLst/>
            </a:prstGeom>
          </p:spPr>
          <p:txBody>
            <a:bodyPr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LLM WEIGHTED SCORE = 2.59</a:t>
              </a:r>
            </a:p>
          </p:txBody>
        </p:sp>
      </p:grpSp>
      <p:grpSp>
        <p:nvGrpSpPr>
          <p:cNvPr id="16" name="Group 15">
            <a:extLst>
              <a:ext uri="{FF2B5EF4-FFF2-40B4-BE49-F238E27FC236}">
                <a16:creationId xmlns:a16="http://schemas.microsoft.com/office/drawing/2014/main" id="{3E90EF4B-C0FB-253D-6DC3-6DB25CC5947E}"/>
              </a:ext>
            </a:extLst>
          </p:cNvPr>
          <p:cNvGrpSpPr/>
          <p:nvPr/>
        </p:nvGrpSpPr>
        <p:grpSpPr>
          <a:xfrm>
            <a:off x="1028699" y="2368555"/>
            <a:ext cx="15401522" cy="2428890"/>
            <a:chOff x="1028699" y="2368555"/>
            <a:chExt cx="8426947" cy="2428890"/>
          </a:xfrm>
        </p:grpSpPr>
        <p:sp>
          <p:nvSpPr>
            <p:cNvPr id="5" name="TextBox 5">
              <a:extLst>
                <a:ext uri="{FF2B5EF4-FFF2-40B4-BE49-F238E27FC236}">
                  <a16:creationId xmlns:a16="http://schemas.microsoft.com/office/drawing/2014/main" id="{3D140961-A710-2BA3-948F-0C061017D1EA}"/>
                </a:ext>
              </a:extLst>
            </p:cNvPr>
            <p:cNvSpPr txBox="1"/>
            <p:nvPr/>
          </p:nvSpPr>
          <p:spPr>
            <a:xfrm>
              <a:off x="1028699" y="3338391"/>
              <a:ext cx="8426947" cy="1459054"/>
            </a:xfrm>
            <a:prstGeom prst="rect">
              <a:avLst/>
            </a:prstGeom>
          </p:spPr>
          <p:txBody>
            <a:bodyPr wrap="square" lIns="0" tIns="0" rIns="0" bIns="0" rtlCol="0" anchor="t">
              <a:spAutoFit/>
            </a:bodyPr>
            <a:lstStyle/>
            <a:p>
              <a:pPr algn="l">
                <a:lnSpc>
                  <a:spcPts val="2940"/>
                </a:lnSpc>
                <a:spcBef>
                  <a:spcPct val="0"/>
                </a:spcBef>
              </a:pPr>
              <a:r>
                <a:rPr lang="en-US" sz="2100" dirty="0">
                  <a:solidFill>
                    <a:schemeClr val="bg1">
                      <a:lumMod val="75000"/>
                    </a:schemeClr>
                  </a:solidFill>
                  <a:latin typeface="Inter Medium"/>
                  <a:ea typeface="Inter Medium"/>
                  <a:cs typeface="Inter Medium"/>
                  <a:sym typeface="Inter Medium"/>
                </a:rPr>
                <a:t>"The summary contains several significant factual errors when compared to the source text. The patient's breed is listed as Labradoodle, but the source states Labrador Retriever (Page 3) or Lab (Page 1).</a:t>
              </a:r>
              <a:r>
                <a:rPr lang="en-US" sz="2100" b="1" dirty="0">
                  <a:latin typeface="Inter Medium"/>
                  <a:ea typeface="Inter Medium"/>
                  <a:cs typeface="Inter Medium"/>
                  <a:sym typeface="Inter Medium"/>
                </a:rPr>
                <a:t> </a:t>
              </a:r>
              <a:r>
                <a:rPr lang="en-US" sz="2100" b="1" dirty="0">
                  <a:latin typeface="Inter"/>
                  <a:ea typeface="Inter"/>
                  <a:cs typeface="Inter"/>
                  <a:sym typeface="Inter"/>
                </a:rPr>
                <a:t>The summary states lameness began in the left hindlimb, but the source consistently refers to the left forelimb (LF) (e.g., Page 1, Page 10).</a:t>
              </a:r>
              <a:r>
                <a:rPr lang="en-US" sz="2100" b="1" dirty="0">
                  <a:latin typeface="Inter Medium"/>
                  <a:ea typeface="Inter Medium"/>
                  <a:cs typeface="Inter Medium"/>
                  <a:sym typeface="Inter Medium"/>
                </a:rPr>
                <a:t> </a:t>
              </a:r>
              <a:r>
                <a:rPr lang="en-US" sz="2100" dirty="0">
                  <a:solidFill>
                    <a:schemeClr val="bg1">
                      <a:lumMod val="75000"/>
                    </a:schemeClr>
                  </a:solidFill>
                  <a:latin typeface="Inter Medium"/>
                  <a:ea typeface="Inter Medium"/>
                  <a:cs typeface="Inter Medium"/>
                  <a:sym typeface="Inter Medium"/>
                </a:rPr>
                <a:t>The presentation date to CLINIC is stated as January 13</a:t>
              </a:r>
              <a:r>
                <a:rPr lang="en-US" sz="2100" u="none" dirty="0">
                  <a:solidFill>
                    <a:schemeClr val="bg1">
                      <a:lumMod val="75000"/>
                    </a:schemeClr>
                  </a:solidFill>
                  <a:latin typeface="Inter Medium"/>
                  <a:ea typeface="Inter Medium"/>
                  <a:cs typeface="Inter Medium"/>
                  <a:sym typeface="Inter Medium"/>
                </a:rPr>
                <a:t>t</a:t>
              </a:r>
              <a:r>
                <a:rPr lang="en-US" sz="2100" dirty="0">
                  <a:solidFill>
                    <a:schemeClr val="bg1">
                      <a:lumMod val="75000"/>
                    </a:schemeClr>
                  </a:solidFill>
                  <a:latin typeface="Inter Medium"/>
                  <a:ea typeface="Inter Medium"/>
                  <a:cs typeface="Inter Medium"/>
                  <a:sym typeface="Inter Medium"/>
                </a:rPr>
                <a:t>h</a:t>
              </a:r>
              <a:r>
                <a:rPr lang="en-US" sz="2100" u="none" dirty="0">
                  <a:solidFill>
                    <a:schemeClr val="bg1">
                      <a:lumMod val="75000"/>
                    </a:schemeClr>
                  </a:solidFill>
                  <a:latin typeface="Inter Medium"/>
                  <a:ea typeface="Inter Medium"/>
                  <a:cs typeface="Inter Medium"/>
                  <a:sym typeface="Inter Medium"/>
                </a:rPr>
                <a:t>, </a:t>
              </a:r>
              <a:r>
                <a:rPr lang="en-US" sz="2100" dirty="0">
                  <a:solidFill>
                    <a:schemeClr val="bg1">
                      <a:lumMod val="75000"/>
                    </a:schemeClr>
                  </a:solidFill>
                  <a:latin typeface="Inter Medium"/>
                  <a:ea typeface="Inter Medium"/>
                  <a:cs typeface="Inter Medium"/>
                  <a:sym typeface="Inter Medium"/>
                </a:rPr>
                <a:t>2025, …</a:t>
              </a:r>
            </a:p>
          </p:txBody>
        </p:sp>
        <p:sp>
          <p:nvSpPr>
            <p:cNvPr id="8" name="TextBox 8">
              <a:extLst>
                <a:ext uri="{FF2B5EF4-FFF2-40B4-BE49-F238E27FC236}">
                  <a16:creationId xmlns:a16="http://schemas.microsoft.com/office/drawing/2014/main" id="{D16FEB31-63CD-6AE5-3D5A-707133AB69FB}"/>
                </a:ext>
              </a:extLst>
            </p:cNvPr>
            <p:cNvSpPr txBox="1"/>
            <p:nvPr/>
          </p:nvSpPr>
          <p:spPr>
            <a:xfrm>
              <a:off x="1028699" y="2368555"/>
              <a:ext cx="8267700" cy="1372748"/>
            </a:xfrm>
            <a:prstGeom prst="rect">
              <a:avLst/>
            </a:prstGeom>
          </p:spPr>
          <p:txBody>
            <a:bodyPr wrap="square"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LLM FACTUAL ACCURACY SCORE = 2</a:t>
              </a:r>
            </a:p>
          </p:txBody>
        </p:sp>
      </p:grpSp>
      <p:grpSp>
        <p:nvGrpSpPr>
          <p:cNvPr id="4" name="Group 2">
            <a:extLst>
              <a:ext uri="{FF2B5EF4-FFF2-40B4-BE49-F238E27FC236}">
                <a16:creationId xmlns:a16="http://schemas.microsoft.com/office/drawing/2014/main" id="{87367270-EBBF-8C33-39E8-F6C72970D7E0}"/>
              </a:ext>
            </a:extLst>
          </p:cNvPr>
          <p:cNvGrpSpPr/>
          <p:nvPr/>
        </p:nvGrpSpPr>
        <p:grpSpPr>
          <a:xfrm>
            <a:off x="15405724" y="-2873778"/>
            <a:ext cx="5461487" cy="5461487"/>
            <a:chOff x="0" y="0"/>
            <a:chExt cx="812800" cy="812800"/>
          </a:xfrm>
        </p:grpSpPr>
        <p:sp>
          <p:nvSpPr>
            <p:cNvPr id="13" name="Freeform 3">
              <a:extLst>
                <a:ext uri="{FF2B5EF4-FFF2-40B4-BE49-F238E27FC236}">
                  <a16:creationId xmlns:a16="http://schemas.microsoft.com/office/drawing/2014/main" id="{74DAE802-C7C2-2FF2-F805-E531FECDF43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891F">
                <a:alpha val="34902"/>
              </a:srgbClr>
            </a:solidFill>
          </p:spPr>
        </p:sp>
        <p:sp>
          <p:nvSpPr>
            <p:cNvPr id="15" name="TextBox 4">
              <a:extLst>
                <a:ext uri="{FF2B5EF4-FFF2-40B4-BE49-F238E27FC236}">
                  <a16:creationId xmlns:a16="http://schemas.microsoft.com/office/drawing/2014/main" id="{7EFCC39A-CED8-6ED2-2145-99793B5CEA2C}"/>
                </a:ext>
              </a:extLst>
            </p:cNvPr>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Tree>
    <p:extLst>
      <p:ext uri="{BB962C8B-B14F-4D97-AF65-F5344CB8AC3E}">
        <p14:creationId xmlns:p14="http://schemas.microsoft.com/office/powerpoint/2010/main" val="118853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59D37-E818-1822-7FB3-99B5AA9331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1491D5A-644F-F66B-4267-E4439A91F5B7}"/>
              </a:ext>
            </a:extLst>
          </p:cNvPr>
          <p:cNvSpPr txBox="1"/>
          <p:nvPr/>
        </p:nvSpPr>
        <p:spPr>
          <a:xfrm>
            <a:off x="1028700" y="4079206"/>
            <a:ext cx="15665714" cy="3726085"/>
          </a:xfrm>
          <a:prstGeom prst="rect">
            <a:avLst/>
          </a:prstGeom>
        </p:spPr>
        <p:txBody>
          <a:bodyPr wrap="square" lIns="0" tIns="0" rIns="0" bIns="0" rtlCol="0" anchor="t">
            <a:spAutoFit/>
          </a:bodyPr>
          <a:lstStyle/>
          <a:p>
            <a:pPr marL="323847" lvl="1" algn="l">
              <a:lnSpc>
                <a:spcPts val="4199"/>
              </a:lnSpc>
              <a:spcBef>
                <a:spcPct val="0"/>
              </a:spcBef>
            </a:pPr>
            <a:r>
              <a:rPr lang="en-US" sz="3200" dirty="0"/>
              <a:t>A robust evaluation framework was developed and shows:</a:t>
            </a:r>
          </a:p>
          <a:p>
            <a:pPr marL="1104895" lvl="2" indent="-323848">
              <a:lnSpc>
                <a:spcPts val="4199"/>
              </a:lnSpc>
              <a:spcBef>
                <a:spcPct val="0"/>
              </a:spcBef>
              <a:buFont typeface="Arial"/>
              <a:buChar char="•"/>
            </a:pPr>
            <a:r>
              <a:rPr lang="en-US" sz="3200" dirty="0"/>
              <a:t>AI can produce high-quality summaries, often outperforming human-written ones, particularly in factual accuracy and completeness </a:t>
            </a:r>
          </a:p>
          <a:p>
            <a:pPr marL="1104895" lvl="2" indent="-323848">
              <a:lnSpc>
                <a:spcPts val="4199"/>
              </a:lnSpc>
              <a:spcBef>
                <a:spcPct val="0"/>
              </a:spcBef>
              <a:buFont typeface="Arial"/>
              <a:buChar char="•"/>
            </a:pPr>
            <a:r>
              <a:rPr lang="en-US" sz="3200" dirty="0"/>
              <a:t>While LLMs show promise, discrepancies persist between LLM and DVM assessments, with DVMs generally rating summaries higher. Specific instances revealed LLMs missing crucial context or misinterpreting complex/disjointed records.</a:t>
            </a:r>
            <a:endParaRPr lang="en-US" sz="3200" dirty="0">
              <a:solidFill>
                <a:srgbClr val="000000"/>
              </a:solidFill>
              <a:latin typeface="Inter"/>
              <a:ea typeface="Inter"/>
              <a:cs typeface="Inter"/>
              <a:sym typeface="Inter"/>
            </a:endParaRPr>
          </a:p>
          <a:p>
            <a:pPr algn="ctr">
              <a:lnSpc>
                <a:spcPts val="4199"/>
              </a:lnSpc>
              <a:spcBef>
                <a:spcPct val="0"/>
              </a:spcBef>
            </a:pPr>
            <a:endParaRPr lang="en-US" sz="2999" dirty="0">
              <a:solidFill>
                <a:srgbClr val="000000"/>
              </a:solidFill>
              <a:latin typeface="Inter"/>
              <a:ea typeface="Inter"/>
              <a:cs typeface="Inter"/>
              <a:sym typeface="Inter"/>
            </a:endParaRPr>
          </a:p>
        </p:txBody>
      </p:sp>
      <p:sp>
        <p:nvSpPr>
          <p:cNvPr id="6" name="TextBox 6">
            <a:extLst>
              <a:ext uri="{FF2B5EF4-FFF2-40B4-BE49-F238E27FC236}">
                <a16:creationId xmlns:a16="http://schemas.microsoft.com/office/drawing/2014/main" id="{3F0788A2-8F78-06EB-43BF-8FE2CC4A085F}"/>
              </a:ext>
            </a:extLst>
          </p:cNvPr>
          <p:cNvSpPr txBox="1"/>
          <p:nvPr/>
        </p:nvSpPr>
        <p:spPr>
          <a:xfrm>
            <a:off x="1028700" y="952500"/>
            <a:ext cx="16851694" cy="688650"/>
          </a:xfrm>
          <a:prstGeom prst="rect">
            <a:avLst/>
          </a:prstGeom>
        </p:spPr>
        <p:txBody>
          <a:bodyPr lIns="0" tIns="0" rIns="0" bIns="0" rtlCol="0" anchor="t">
            <a:spAutoFit/>
          </a:bodyPr>
          <a:lstStyle/>
          <a:p>
            <a:pPr algn="l">
              <a:lnSpc>
                <a:spcPts val="5463"/>
              </a:lnSpc>
              <a:spcBef>
                <a:spcPct val="0"/>
              </a:spcBef>
            </a:pPr>
            <a:r>
              <a:rPr lang="en-US" sz="4500" b="1" dirty="0">
                <a:solidFill>
                  <a:srgbClr val="000000"/>
                </a:solidFill>
                <a:latin typeface="Red Hat Display Bold"/>
                <a:ea typeface="Red Hat Display Bold"/>
                <a:cs typeface="Red Hat Display Bold"/>
                <a:sym typeface="Red Hat Display Bold"/>
              </a:rPr>
              <a:t>TAKEAWAYS</a:t>
            </a:r>
          </a:p>
        </p:txBody>
      </p:sp>
      <p:grpSp>
        <p:nvGrpSpPr>
          <p:cNvPr id="7" name="Group 2">
            <a:extLst>
              <a:ext uri="{FF2B5EF4-FFF2-40B4-BE49-F238E27FC236}">
                <a16:creationId xmlns:a16="http://schemas.microsoft.com/office/drawing/2014/main" id="{7C7B111D-FF99-4B38-DCE7-723A5E8684E6}"/>
              </a:ext>
            </a:extLst>
          </p:cNvPr>
          <p:cNvGrpSpPr/>
          <p:nvPr/>
        </p:nvGrpSpPr>
        <p:grpSpPr>
          <a:xfrm>
            <a:off x="15405724" y="-2873778"/>
            <a:ext cx="5461487" cy="5461487"/>
            <a:chOff x="0" y="0"/>
            <a:chExt cx="812800" cy="812800"/>
          </a:xfrm>
        </p:grpSpPr>
        <p:sp>
          <p:nvSpPr>
            <p:cNvPr id="8" name="Freeform 3">
              <a:extLst>
                <a:ext uri="{FF2B5EF4-FFF2-40B4-BE49-F238E27FC236}">
                  <a16:creationId xmlns:a16="http://schemas.microsoft.com/office/drawing/2014/main" id="{E5E56561-648D-A978-26D2-9E91C474222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891F">
                <a:alpha val="34902"/>
              </a:srgbClr>
            </a:solidFill>
          </p:spPr>
        </p:sp>
        <p:sp>
          <p:nvSpPr>
            <p:cNvPr id="9" name="TextBox 4">
              <a:extLst>
                <a:ext uri="{FF2B5EF4-FFF2-40B4-BE49-F238E27FC236}">
                  <a16:creationId xmlns:a16="http://schemas.microsoft.com/office/drawing/2014/main" id="{BC9C3379-424F-042E-83C5-4B8D22BDFFF9}"/>
                </a:ext>
              </a:extLst>
            </p:cNvPr>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0" name="Freeform 2">
            <a:extLst>
              <a:ext uri="{FF2B5EF4-FFF2-40B4-BE49-F238E27FC236}">
                <a16:creationId xmlns:a16="http://schemas.microsoft.com/office/drawing/2014/main" id="{C705E320-266D-ED27-B9BC-BE27CB590E88}"/>
              </a:ext>
            </a:extLst>
          </p:cNvPr>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grpSp>
        <p:nvGrpSpPr>
          <p:cNvPr id="2" name="Group 4">
            <a:extLst>
              <a:ext uri="{FF2B5EF4-FFF2-40B4-BE49-F238E27FC236}">
                <a16:creationId xmlns:a16="http://schemas.microsoft.com/office/drawing/2014/main" id="{A4A6103B-246B-50A7-FE6C-2E1E77FBF474}"/>
              </a:ext>
            </a:extLst>
          </p:cNvPr>
          <p:cNvGrpSpPr/>
          <p:nvPr/>
        </p:nvGrpSpPr>
        <p:grpSpPr>
          <a:xfrm>
            <a:off x="1052513" y="1852536"/>
            <a:ext cx="15665715" cy="1843164"/>
            <a:chOff x="0" y="0"/>
            <a:chExt cx="4125950" cy="485442"/>
          </a:xfrm>
        </p:grpSpPr>
        <p:sp>
          <p:nvSpPr>
            <p:cNvPr id="3" name="Freeform 5">
              <a:extLst>
                <a:ext uri="{FF2B5EF4-FFF2-40B4-BE49-F238E27FC236}">
                  <a16:creationId xmlns:a16="http://schemas.microsoft.com/office/drawing/2014/main" id="{1A625C3E-9F20-E2DB-262D-281A08BD0F2D}"/>
                </a:ext>
              </a:extLst>
            </p:cNvPr>
            <p:cNvSpPr/>
            <p:nvPr/>
          </p:nvSpPr>
          <p:spPr>
            <a:xfrm>
              <a:off x="0" y="0"/>
              <a:ext cx="4125950" cy="485442"/>
            </a:xfrm>
            <a:custGeom>
              <a:avLst/>
              <a:gdLst/>
              <a:ahLst/>
              <a:cxnLst/>
              <a:rect l="l" t="t" r="r" b="b"/>
              <a:pathLst>
                <a:path w="4125950" h="485442">
                  <a:moveTo>
                    <a:pt x="25204" y="0"/>
                  </a:moveTo>
                  <a:lnTo>
                    <a:pt x="4100746" y="0"/>
                  </a:lnTo>
                  <a:cubicBezTo>
                    <a:pt x="4107430" y="0"/>
                    <a:pt x="4113841" y="2655"/>
                    <a:pt x="4118568" y="7382"/>
                  </a:cubicBezTo>
                  <a:cubicBezTo>
                    <a:pt x="4123294" y="12109"/>
                    <a:pt x="4125950" y="18519"/>
                    <a:pt x="4125950" y="25204"/>
                  </a:cubicBezTo>
                  <a:lnTo>
                    <a:pt x="4125950" y="460238"/>
                  </a:lnTo>
                  <a:cubicBezTo>
                    <a:pt x="4125950" y="474158"/>
                    <a:pt x="4114666" y="485442"/>
                    <a:pt x="4100746" y="485442"/>
                  </a:cubicBezTo>
                  <a:lnTo>
                    <a:pt x="25204" y="485442"/>
                  </a:lnTo>
                  <a:cubicBezTo>
                    <a:pt x="18519" y="485442"/>
                    <a:pt x="12109" y="482787"/>
                    <a:pt x="7382" y="478060"/>
                  </a:cubicBezTo>
                  <a:cubicBezTo>
                    <a:pt x="2655" y="473334"/>
                    <a:pt x="0" y="466923"/>
                    <a:pt x="0" y="460238"/>
                  </a:cubicBezTo>
                  <a:lnTo>
                    <a:pt x="0" y="25204"/>
                  </a:lnTo>
                  <a:cubicBezTo>
                    <a:pt x="0" y="11284"/>
                    <a:pt x="11284" y="0"/>
                    <a:pt x="25204" y="0"/>
                  </a:cubicBezTo>
                  <a:close/>
                </a:path>
              </a:pathLst>
            </a:custGeom>
            <a:solidFill>
              <a:srgbClr val="FFFFFF"/>
            </a:solidFill>
            <a:ln w="38100" cap="rnd">
              <a:solidFill>
                <a:srgbClr val="F5891F"/>
              </a:solidFill>
              <a:prstDash val="solid"/>
              <a:round/>
            </a:ln>
          </p:spPr>
        </p:sp>
        <p:sp>
          <p:nvSpPr>
            <p:cNvPr id="4" name="TextBox 6">
              <a:extLst>
                <a:ext uri="{FF2B5EF4-FFF2-40B4-BE49-F238E27FC236}">
                  <a16:creationId xmlns:a16="http://schemas.microsoft.com/office/drawing/2014/main" id="{1EBF098B-4EB2-5F6C-BCCF-D187B7830E7E}"/>
                </a:ext>
              </a:extLst>
            </p:cNvPr>
            <p:cNvSpPr txBox="1"/>
            <p:nvPr/>
          </p:nvSpPr>
          <p:spPr>
            <a:xfrm>
              <a:off x="0" y="-47625"/>
              <a:ext cx="4125950" cy="533067"/>
            </a:xfrm>
            <a:prstGeom prst="rect">
              <a:avLst/>
            </a:prstGeom>
          </p:spPr>
          <p:txBody>
            <a:bodyPr lIns="50800" tIns="50800" rIns="50800" bIns="50800" rtlCol="0" anchor="ctr"/>
            <a:lstStyle/>
            <a:p>
              <a:pPr algn="ctr">
                <a:lnSpc>
                  <a:spcPts val="2940"/>
                </a:lnSpc>
              </a:pPr>
              <a:endParaRPr/>
            </a:p>
          </p:txBody>
        </p:sp>
      </p:grpSp>
      <p:sp>
        <p:nvSpPr>
          <p:cNvPr id="11" name="TextBox 8">
            <a:extLst>
              <a:ext uri="{FF2B5EF4-FFF2-40B4-BE49-F238E27FC236}">
                <a16:creationId xmlns:a16="http://schemas.microsoft.com/office/drawing/2014/main" id="{80B7717F-0BF2-3386-08E6-BF9CBD556260}"/>
              </a:ext>
            </a:extLst>
          </p:cNvPr>
          <p:cNvSpPr txBox="1"/>
          <p:nvPr/>
        </p:nvSpPr>
        <p:spPr>
          <a:xfrm>
            <a:off x="1447800" y="2237482"/>
            <a:ext cx="14825503" cy="1077218"/>
          </a:xfrm>
          <a:prstGeom prst="rect">
            <a:avLst/>
          </a:prstGeom>
        </p:spPr>
        <p:txBody>
          <a:bodyPr lIns="0" tIns="0" rIns="0" bIns="0" rtlCol="0" anchor="t">
            <a:spAutoFit/>
          </a:bodyPr>
          <a:lstStyle/>
          <a:p>
            <a:pPr marL="323847" lvl="1" algn="ctr">
              <a:lnSpc>
                <a:spcPts val="4199"/>
              </a:lnSpc>
              <a:spcBef>
                <a:spcPct val="0"/>
              </a:spcBef>
              <a:defRPr/>
            </a:pPr>
            <a:r>
              <a:rPr lang="en-US" sz="3600" dirty="0">
                <a:solidFill>
                  <a:schemeClr val="accent6">
                    <a:lumMod val="75000"/>
                  </a:schemeClr>
                </a:solidFill>
              </a:rPr>
              <a:t>AI-powered tools are valuable for enhancing the creation and assessment of veterinary medical summaries, potentially alleviating veterinarian workload</a:t>
            </a:r>
            <a:endParaRPr lang="en-US" sz="3200" dirty="0">
              <a:solidFill>
                <a:schemeClr val="accent6">
                  <a:lumMod val="75000"/>
                </a:schemeClr>
              </a:solidFill>
              <a:latin typeface="Inter"/>
              <a:ea typeface="Inter"/>
              <a:cs typeface="Inter"/>
              <a:sym typeface="Inter"/>
            </a:endParaRPr>
          </a:p>
        </p:txBody>
      </p:sp>
    </p:spTree>
    <p:extLst>
      <p:ext uri="{BB962C8B-B14F-4D97-AF65-F5344CB8AC3E}">
        <p14:creationId xmlns:p14="http://schemas.microsoft.com/office/powerpoint/2010/main" val="3620943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37433200-F7A9-4216-361A-5A798611D83C}"/>
              </a:ext>
            </a:extLst>
          </p:cNvPr>
          <p:cNvSpPr txBox="1"/>
          <p:nvPr/>
        </p:nvSpPr>
        <p:spPr>
          <a:xfrm>
            <a:off x="5219700" y="3543703"/>
            <a:ext cx="7848600" cy="319959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Thank </a:t>
            </a:r>
          </a:p>
          <a:p>
            <a:pPr algn="ctr">
              <a:lnSpc>
                <a:spcPts val="12880"/>
              </a:lnSpc>
            </a:pPr>
            <a:r>
              <a:rPr lang="en-US" sz="9200" b="1" dirty="0">
                <a:solidFill>
                  <a:srgbClr val="000000"/>
                </a:solidFill>
                <a:latin typeface="Canva Sans Bold"/>
                <a:ea typeface="Canva Sans Bold"/>
                <a:cs typeface="Canva Sans Bold"/>
                <a:sym typeface="Canva Sans Bold"/>
              </a:rPr>
              <a:t>You!</a:t>
            </a:r>
          </a:p>
        </p:txBody>
      </p:sp>
      <p:sp>
        <p:nvSpPr>
          <p:cNvPr id="3" name="Freeform 2">
            <a:extLst>
              <a:ext uri="{FF2B5EF4-FFF2-40B4-BE49-F238E27FC236}">
                <a16:creationId xmlns:a16="http://schemas.microsoft.com/office/drawing/2014/main" id="{4B71621B-392B-9778-EF99-D78D8F5E41FD}"/>
              </a:ext>
            </a:extLst>
          </p:cNvPr>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grpSp>
        <p:nvGrpSpPr>
          <p:cNvPr id="6" name="Group 5">
            <a:extLst>
              <a:ext uri="{FF2B5EF4-FFF2-40B4-BE49-F238E27FC236}">
                <a16:creationId xmlns:a16="http://schemas.microsoft.com/office/drawing/2014/main" id="{FC61A485-DD57-60AA-C7A6-E57C7329CF6F}"/>
              </a:ext>
            </a:extLst>
          </p:cNvPr>
          <p:cNvGrpSpPr/>
          <p:nvPr/>
        </p:nvGrpSpPr>
        <p:grpSpPr>
          <a:xfrm>
            <a:off x="3927764" y="8839363"/>
            <a:ext cx="10432472" cy="912879"/>
            <a:chOff x="3927764" y="8839363"/>
            <a:chExt cx="10432472" cy="912879"/>
          </a:xfrm>
        </p:grpSpPr>
        <p:sp>
          <p:nvSpPr>
            <p:cNvPr id="7" name="TextBox 6">
              <a:extLst>
                <a:ext uri="{FF2B5EF4-FFF2-40B4-BE49-F238E27FC236}">
                  <a16:creationId xmlns:a16="http://schemas.microsoft.com/office/drawing/2014/main" id="{72D980C1-639C-6320-7CAB-BF01103C3034}"/>
                </a:ext>
              </a:extLst>
            </p:cNvPr>
            <p:cNvSpPr txBox="1"/>
            <p:nvPr/>
          </p:nvSpPr>
          <p:spPr>
            <a:xfrm>
              <a:off x="3927764" y="9154114"/>
              <a:ext cx="10432472" cy="369332"/>
            </a:xfrm>
            <a:prstGeom prst="rect">
              <a:avLst/>
            </a:prstGeom>
            <a:noFill/>
          </p:spPr>
          <p:txBody>
            <a:bodyPr wrap="square">
              <a:spAutoFit/>
            </a:bodyPr>
            <a:lstStyle/>
            <a:p>
              <a:pPr algn="ctr"/>
              <a:r>
                <a:rPr lang="en-US" dirty="0" err="1">
                  <a:hlinkClick r:id="rId3"/>
                </a:rPr>
                <a:t>github.com</a:t>
              </a:r>
              <a:r>
                <a:rPr lang="en-US" dirty="0">
                  <a:hlinkClick r:id="rId3"/>
                </a:rPr>
                <a:t>/</a:t>
              </a:r>
              <a:r>
                <a:rPr lang="en-US" dirty="0" err="1">
                  <a:hlinkClick r:id="rId3"/>
                </a:rPr>
                <a:t>pooret-animl</a:t>
              </a:r>
              <a:r>
                <a:rPr lang="en-US" dirty="0">
                  <a:hlinkClick r:id="rId3"/>
                </a:rPr>
                <a:t>/vet-summary-eval-framework</a:t>
              </a:r>
              <a:endParaRPr lang="en-US" dirty="0"/>
            </a:p>
          </p:txBody>
        </p:sp>
        <p:pic>
          <p:nvPicPr>
            <p:cNvPr id="8" name="Picture 2" descr="GitHub Logos and Usage · GitHub">
              <a:extLst>
                <a:ext uri="{FF2B5EF4-FFF2-40B4-BE49-F238E27FC236}">
                  <a16:creationId xmlns:a16="http://schemas.microsoft.com/office/drawing/2014/main" id="{72A5C5CF-788D-70BD-764E-D30522B471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8839363"/>
              <a:ext cx="969934" cy="912879"/>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TextBox 3"/>
          <p:cNvSpPr txBox="1"/>
          <p:nvPr/>
        </p:nvSpPr>
        <p:spPr>
          <a:xfrm>
            <a:off x="1028700" y="933450"/>
            <a:ext cx="8115300" cy="781049"/>
          </a:xfrm>
          <a:prstGeom prst="rect">
            <a:avLst/>
          </a:prstGeom>
        </p:spPr>
        <p:txBody>
          <a:bodyPr lIns="0" tIns="0" rIns="0" bIns="0" rtlCol="0" anchor="t">
            <a:spAutoFit/>
          </a:bodyPr>
          <a:lstStyle/>
          <a:p>
            <a:pPr algn="l">
              <a:lnSpc>
                <a:spcPts val="6300"/>
              </a:lnSpc>
              <a:spcBef>
                <a:spcPct val="0"/>
              </a:spcBef>
            </a:pPr>
            <a:r>
              <a:rPr lang="en-US" sz="4500" b="1" dirty="0">
                <a:solidFill>
                  <a:srgbClr val="000000"/>
                </a:solidFill>
                <a:latin typeface="Red Hat Display Bold"/>
                <a:ea typeface="Red Hat Display Bold"/>
                <a:cs typeface="Red Hat Display Bold"/>
                <a:sym typeface="Red Hat Display Bold"/>
              </a:rPr>
              <a:t>CONFLICTS OF INTEREST</a:t>
            </a:r>
          </a:p>
        </p:txBody>
      </p:sp>
      <p:sp>
        <p:nvSpPr>
          <p:cNvPr id="4" name="TextBox 4"/>
          <p:cNvSpPr txBox="1"/>
          <p:nvPr/>
        </p:nvSpPr>
        <p:spPr>
          <a:xfrm>
            <a:off x="1028700" y="3570605"/>
            <a:ext cx="15344214" cy="3638047"/>
          </a:xfrm>
          <a:prstGeom prst="rect">
            <a:avLst/>
          </a:prstGeom>
        </p:spPr>
        <p:txBody>
          <a:bodyPr lIns="0" tIns="0" rIns="0" bIns="0" rtlCol="0" anchor="t">
            <a:spAutoFit/>
          </a:bodyPr>
          <a:lstStyle/>
          <a:p>
            <a:pPr marL="626106" lvl="1" indent="-313053" algn="l">
              <a:lnSpc>
                <a:spcPts val="4059"/>
              </a:lnSpc>
              <a:buFont typeface="Arial"/>
              <a:buChar char="•"/>
            </a:pPr>
            <a:r>
              <a:rPr lang="en-US" sz="2899" dirty="0">
                <a:solidFill>
                  <a:srgbClr val="000000"/>
                </a:solidFill>
                <a:latin typeface="Inter Medium"/>
                <a:ea typeface="Inter Medium"/>
                <a:cs typeface="Inter Medium"/>
                <a:sym typeface="Inter Medium"/>
              </a:rPr>
              <a:t>All members of our team operate ANI.ML Health, a company developing AI-based products for veterinary teams with our research arm producing publication-based research </a:t>
            </a:r>
          </a:p>
          <a:p>
            <a:pPr algn="l">
              <a:lnSpc>
                <a:spcPts val="4059"/>
              </a:lnSpc>
            </a:pPr>
            <a:endParaRPr lang="en-US" sz="2899" dirty="0">
              <a:solidFill>
                <a:srgbClr val="000000"/>
              </a:solidFill>
              <a:latin typeface="Inter Medium"/>
              <a:ea typeface="Inter Medium"/>
              <a:cs typeface="Inter Medium"/>
              <a:sym typeface="Inter Medium"/>
            </a:endParaRPr>
          </a:p>
          <a:p>
            <a:pPr marL="626106" lvl="1" indent="-313053" algn="l">
              <a:lnSpc>
                <a:spcPts val="4059"/>
              </a:lnSpc>
              <a:spcBef>
                <a:spcPct val="0"/>
              </a:spcBef>
              <a:buFont typeface="Arial"/>
              <a:buChar char="•"/>
            </a:pPr>
            <a:r>
              <a:rPr lang="en-US" sz="2899" dirty="0">
                <a:solidFill>
                  <a:srgbClr val="000000"/>
                </a:solidFill>
                <a:latin typeface="Inter Medium"/>
                <a:ea typeface="Inter Medium"/>
                <a:cs typeface="Inter Medium"/>
                <a:sym typeface="Inter Medium"/>
              </a:rPr>
              <a:t>C. Pinard is funded by the OVC Pet Trust and American Kennel Club for AI-related research</a:t>
            </a:r>
          </a:p>
          <a:p>
            <a:pPr algn="ctr">
              <a:lnSpc>
                <a:spcPts val="4059"/>
              </a:lnSpc>
              <a:spcBef>
                <a:spcPct val="0"/>
              </a:spcBef>
            </a:pPr>
            <a:endParaRPr lang="en-US" sz="2899" b="1" dirty="0">
              <a:solidFill>
                <a:srgbClr val="000000"/>
              </a:solidFill>
              <a:latin typeface="Inter Medium"/>
              <a:ea typeface="Inter Medium"/>
              <a:cs typeface="Inter Medium"/>
              <a:sym typeface="Inter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E3D7EBF-7D10-15FE-311F-059467E001D0}"/>
              </a:ext>
            </a:extLst>
          </p:cNvPr>
          <p:cNvSpPr txBox="1"/>
          <p:nvPr/>
        </p:nvSpPr>
        <p:spPr>
          <a:xfrm>
            <a:off x="990600" y="3238500"/>
            <a:ext cx="16002000" cy="3716402"/>
          </a:xfrm>
          <a:prstGeom prst="rect">
            <a:avLst/>
          </a:prstGeom>
          <a:noFill/>
        </p:spPr>
        <p:txBody>
          <a:bodyPr wrap="square" rtlCol="0">
            <a:spAutoFit/>
          </a:bodyPr>
          <a:lstStyle/>
          <a:p>
            <a:pPr>
              <a:lnSpc>
                <a:spcPts val="2925"/>
              </a:lnSpc>
              <a:buNone/>
            </a:pPr>
            <a:r>
              <a:rPr lang="en-US" b="0" i="0" dirty="0">
                <a:solidFill>
                  <a:srgbClr val="000000"/>
                </a:solidFill>
                <a:effectLst/>
                <a:latin typeface="+mj-lt"/>
              </a:rPr>
              <a:t>[1] </a:t>
            </a:r>
            <a:r>
              <a:rPr lang="en-US" b="0" i="0" dirty="0" err="1">
                <a:solidFill>
                  <a:srgbClr val="000000"/>
                </a:solidFill>
                <a:effectLst/>
                <a:latin typeface="+mj-lt"/>
              </a:rPr>
              <a:t>Neprash</a:t>
            </a:r>
            <a:r>
              <a:rPr lang="en-US" b="0" i="0" dirty="0">
                <a:solidFill>
                  <a:srgbClr val="000000"/>
                </a:solidFill>
                <a:effectLst/>
                <a:latin typeface="+mj-lt"/>
              </a:rPr>
              <a:t> HT, Mulcahy JF, Cross DA, Gaugler JE, </a:t>
            </a:r>
            <a:r>
              <a:rPr lang="en-US" b="0" i="0" dirty="0" err="1">
                <a:solidFill>
                  <a:srgbClr val="000000"/>
                </a:solidFill>
                <a:effectLst/>
                <a:latin typeface="+mj-lt"/>
              </a:rPr>
              <a:t>Golberstein</a:t>
            </a:r>
            <a:r>
              <a:rPr lang="en-US" b="0" i="0" dirty="0">
                <a:solidFill>
                  <a:srgbClr val="000000"/>
                </a:solidFill>
                <a:effectLst/>
                <a:latin typeface="+mj-lt"/>
              </a:rPr>
              <a:t> E, Ganguli I. Association of Primary Care Visit Length With Potentially Inappropriate Prescribing. JAMA Health Forum. 2023;4(3):e230052. doi:10.1001/jamahealthforum.2023.0052</a:t>
            </a:r>
          </a:p>
          <a:p>
            <a:pPr>
              <a:lnSpc>
                <a:spcPts val="2925"/>
              </a:lnSpc>
              <a:buNone/>
            </a:pPr>
            <a:endParaRPr lang="en-US" dirty="0">
              <a:solidFill>
                <a:srgbClr val="000000"/>
              </a:solidFill>
              <a:effectLst/>
              <a:latin typeface="+mj-lt"/>
            </a:endParaRPr>
          </a:p>
          <a:p>
            <a:pPr>
              <a:lnSpc>
                <a:spcPts val="2925"/>
              </a:lnSpc>
              <a:buNone/>
            </a:pPr>
            <a:r>
              <a:rPr lang="en-US" b="0" i="0" dirty="0">
                <a:solidFill>
                  <a:srgbClr val="000000"/>
                </a:solidFill>
                <a:effectLst/>
                <a:latin typeface="+mj-lt"/>
              </a:rPr>
              <a:t>[2] Pozdnyakova A, </a:t>
            </a:r>
            <a:r>
              <a:rPr lang="en-US" b="0" i="0" dirty="0" err="1">
                <a:solidFill>
                  <a:srgbClr val="000000"/>
                </a:solidFill>
                <a:effectLst/>
                <a:latin typeface="+mj-lt"/>
              </a:rPr>
              <a:t>Laiteerapong</a:t>
            </a:r>
            <a:r>
              <a:rPr lang="en-US" b="0" i="0" dirty="0">
                <a:solidFill>
                  <a:srgbClr val="000000"/>
                </a:solidFill>
                <a:effectLst/>
                <a:latin typeface="+mj-lt"/>
              </a:rPr>
              <a:t> N, </a:t>
            </a:r>
            <a:r>
              <a:rPr lang="en-US" b="0" i="0" dirty="0" err="1">
                <a:solidFill>
                  <a:srgbClr val="000000"/>
                </a:solidFill>
                <a:effectLst/>
                <a:latin typeface="+mj-lt"/>
              </a:rPr>
              <a:t>Volerman</a:t>
            </a:r>
            <a:r>
              <a:rPr lang="en-US" b="0" i="0" dirty="0">
                <a:solidFill>
                  <a:srgbClr val="000000"/>
                </a:solidFill>
                <a:effectLst/>
                <a:latin typeface="+mj-lt"/>
              </a:rPr>
              <a:t> A, Feld LD, Wan W, Burnet DL, Lee WW. Impact of Medical Scribes on Physician and Patient Satisfaction in Primary Care. J Gen Intern Med. 2018 Jul;33(7):1109-1115. </a:t>
            </a:r>
            <a:r>
              <a:rPr lang="en-US" b="0" i="0" dirty="0" err="1">
                <a:solidFill>
                  <a:srgbClr val="000000"/>
                </a:solidFill>
                <a:effectLst/>
                <a:latin typeface="+mj-lt"/>
              </a:rPr>
              <a:t>doi</a:t>
            </a:r>
            <a:r>
              <a:rPr lang="en-US" b="0" i="0" dirty="0">
                <a:solidFill>
                  <a:srgbClr val="000000"/>
                </a:solidFill>
                <a:effectLst/>
                <a:latin typeface="+mj-lt"/>
              </a:rPr>
              <a:t>: 10.1007/s11606-018-4434-6. </a:t>
            </a:r>
            <a:r>
              <a:rPr lang="en-US" b="0" i="0" dirty="0" err="1">
                <a:solidFill>
                  <a:srgbClr val="000000"/>
                </a:solidFill>
                <a:effectLst/>
                <a:latin typeface="+mj-lt"/>
              </a:rPr>
              <a:t>Epub</a:t>
            </a:r>
            <a:r>
              <a:rPr lang="en-US" b="0" i="0" dirty="0">
                <a:solidFill>
                  <a:srgbClr val="000000"/>
                </a:solidFill>
                <a:effectLst/>
                <a:latin typeface="+mj-lt"/>
              </a:rPr>
              <a:t> 2018 Apr 26. PMID: 29700790; PMCID: PMC6025675.</a:t>
            </a:r>
          </a:p>
          <a:p>
            <a:pPr>
              <a:lnSpc>
                <a:spcPts val="2925"/>
              </a:lnSpc>
              <a:buNone/>
            </a:pPr>
            <a:endParaRPr lang="en-US" dirty="0">
              <a:solidFill>
                <a:srgbClr val="000000"/>
              </a:solidFill>
              <a:effectLst/>
              <a:latin typeface="+mj-lt"/>
            </a:endParaRPr>
          </a:p>
          <a:p>
            <a:pPr>
              <a:lnSpc>
                <a:spcPts val="2925"/>
              </a:lnSpc>
            </a:pPr>
            <a:r>
              <a:rPr lang="en-US" b="0" i="0" dirty="0">
                <a:solidFill>
                  <a:srgbClr val="000000"/>
                </a:solidFill>
                <a:effectLst/>
                <a:latin typeface="+mj-lt"/>
              </a:rPr>
              <a:t>[3] Bell SK, Delbanco T, Elmore JG, Fitzgerald PS, Fossa A, Harcourt K, Leveille SG, Payne TH, </a:t>
            </a:r>
            <a:r>
              <a:rPr lang="en-US" b="0" i="0" dirty="0" err="1">
                <a:solidFill>
                  <a:srgbClr val="000000"/>
                </a:solidFill>
                <a:effectLst/>
                <a:latin typeface="+mj-lt"/>
              </a:rPr>
              <a:t>Stametz</a:t>
            </a:r>
            <a:r>
              <a:rPr lang="en-US" b="0" i="0" dirty="0">
                <a:solidFill>
                  <a:srgbClr val="000000"/>
                </a:solidFill>
                <a:effectLst/>
                <a:latin typeface="+mj-lt"/>
              </a:rPr>
              <a:t> RA, Walker J, DesRoches CM. Frequency and Types of Patient-Reported Errors in Electronic Health Record Ambulatory Care Notes. JAMA </a:t>
            </a:r>
            <a:r>
              <a:rPr lang="en-US" b="0" i="0" dirty="0" err="1">
                <a:solidFill>
                  <a:srgbClr val="000000"/>
                </a:solidFill>
                <a:effectLst/>
                <a:latin typeface="+mj-lt"/>
              </a:rPr>
              <a:t>Netw</a:t>
            </a:r>
            <a:r>
              <a:rPr lang="en-US" b="0" i="0" dirty="0">
                <a:solidFill>
                  <a:srgbClr val="000000"/>
                </a:solidFill>
                <a:effectLst/>
                <a:latin typeface="+mj-lt"/>
              </a:rPr>
              <a:t> Open. 2020 Jun 1;3(6):e205867. </a:t>
            </a:r>
            <a:r>
              <a:rPr lang="en-US" b="0" i="0" dirty="0" err="1">
                <a:solidFill>
                  <a:srgbClr val="000000"/>
                </a:solidFill>
                <a:effectLst/>
                <a:latin typeface="+mj-lt"/>
              </a:rPr>
              <a:t>doi</a:t>
            </a:r>
            <a:r>
              <a:rPr lang="en-US" b="0" i="0" dirty="0">
                <a:solidFill>
                  <a:srgbClr val="000000"/>
                </a:solidFill>
                <a:effectLst/>
                <a:latin typeface="+mj-lt"/>
              </a:rPr>
              <a:t>: 10.1001/jamanetworkopen.2020.5867. PMID: 32515797; PMCID: PMC7284300.</a:t>
            </a:r>
            <a:endParaRPr lang="en-US" dirty="0">
              <a:solidFill>
                <a:srgbClr val="000000"/>
              </a:solidFill>
              <a:effectLst/>
              <a:latin typeface="+mj-lt"/>
            </a:endParaRPr>
          </a:p>
          <a:p>
            <a:endParaRPr lang="en-US" dirty="0"/>
          </a:p>
        </p:txBody>
      </p:sp>
      <p:sp>
        <p:nvSpPr>
          <p:cNvPr id="14" name="TextBox 3">
            <a:extLst>
              <a:ext uri="{FF2B5EF4-FFF2-40B4-BE49-F238E27FC236}">
                <a16:creationId xmlns:a16="http://schemas.microsoft.com/office/drawing/2014/main" id="{00D278E6-101C-2021-1113-B15731E5E24E}"/>
              </a:ext>
            </a:extLst>
          </p:cNvPr>
          <p:cNvSpPr txBox="1"/>
          <p:nvPr/>
        </p:nvSpPr>
        <p:spPr>
          <a:xfrm>
            <a:off x="990600" y="342900"/>
            <a:ext cx="12649200" cy="1459246"/>
          </a:xfrm>
          <a:prstGeom prst="rect">
            <a:avLst/>
          </a:prstGeom>
        </p:spPr>
        <p:txBody>
          <a:bodyPr wrap="square" lIns="0" tIns="0" rIns="0" bIns="0" rtlCol="0" anchor="t">
            <a:spAutoFit/>
          </a:bodyPr>
          <a:lstStyle/>
          <a:p>
            <a:pPr>
              <a:lnSpc>
                <a:spcPts val="12880"/>
              </a:lnSpc>
            </a:pPr>
            <a:r>
              <a:rPr lang="en-US" sz="6600" b="1" dirty="0">
                <a:solidFill>
                  <a:srgbClr val="000000"/>
                </a:solidFill>
                <a:latin typeface="Canva Sans Bold"/>
                <a:ea typeface="Canva Sans Bold"/>
                <a:cs typeface="Canva Sans Bold"/>
                <a:sym typeface="Canva Sans Bold"/>
              </a:rPr>
              <a:t>Sources</a:t>
            </a:r>
          </a:p>
        </p:txBody>
      </p:sp>
    </p:spTree>
    <p:extLst>
      <p:ext uri="{BB962C8B-B14F-4D97-AF65-F5344CB8AC3E}">
        <p14:creationId xmlns:p14="http://schemas.microsoft.com/office/powerpoint/2010/main" val="191378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TextBox 3"/>
          <p:cNvSpPr txBox="1"/>
          <p:nvPr/>
        </p:nvSpPr>
        <p:spPr>
          <a:xfrm>
            <a:off x="780736" y="16903"/>
            <a:ext cx="6077264" cy="1389739"/>
          </a:xfrm>
          <a:prstGeom prst="rect">
            <a:avLst/>
          </a:prstGeom>
        </p:spPr>
        <p:txBody>
          <a:bodyPr wrap="square" lIns="0" tIns="0" rIns="0" bIns="0" rtlCol="0" anchor="t">
            <a:spAutoFit/>
          </a:bodyPr>
          <a:lstStyle/>
          <a:p>
            <a:pPr>
              <a:lnSpc>
                <a:spcPts val="12880"/>
              </a:lnSpc>
            </a:pPr>
            <a:r>
              <a:rPr lang="en-US" sz="3902" b="1" dirty="0">
                <a:solidFill>
                  <a:srgbClr val="000000"/>
                </a:solidFill>
                <a:latin typeface="Red Hat Display Bold"/>
                <a:sym typeface="Canva Sans Bold"/>
              </a:rPr>
              <a:t>Appendix</a:t>
            </a:r>
          </a:p>
        </p:txBody>
      </p:sp>
      <p:graphicFrame>
        <p:nvGraphicFramePr>
          <p:cNvPr id="5" name="Table 3">
            <a:extLst>
              <a:ext uri="{FF2B5EF4-FFF2-40B4-BE49-F238E27FC236}">
                <a16:creationId xmlns:a16="http://schemas.microsoft.com/office/drawing/2014/main" id="{D495C92A-4958-E240-F0AC-EA234A520D21}"/>
              </a:ext>
            </a:extLst>
          </p:cNvPr>
          <p:cNvGraphicFramePr>
            <a:graphicFrameLocks noGrp="1"/>
          </p:cNvGraphicFramePr>
          <p:nvPr>
            <p:extLst>
              <p:ext uri="{D42A27DB-BD31-4B8C-83A1-F6EECF244321}">
                <p14:modId xmlns:p14="http://schemas.microsoft.com/office/powerpoint/2010/main" val="2456449645"/>
              </p:ext>
            </p:extLst>
          </p:nvPr>
        </p:nvGraphicFramePr>
        <p:xfrm>
          <a:off x="1098045" y="1562199"/>
          <a:ext cx="15132558" cy="7696101"/>
        </p:xfrm>
        <a:graphic>
          <a:graphicData uri="http://schemas.openxmlformats.org/drawingml/2006/table">
            <a:tbl>
              <a:tblPr/>
              <a:tblGrid>
                <a:gridCol w="2161794">
                  <a:extLst>
                    <a:ext uri="{9D8B030D-6E8A-4147-A177-3AD203B41FA5}">
                      <a16:colId xmlns:a16="http://schemas.microsoft.com/office/drawing/2014/main" val="20000"/>
                    </a:ext>
                  </a:extLst>
                </a:gridCol>
                <a:gridCol w="2161794">
                  <a:extLst>
                    <a:ext uri="{9D8B030D-6E8A-4147-A177-3AD203B41FA5}">
                      <a16:colId xmlns:a16="http://schemas.microsoft.com/office/drawing/2014/main" val="20001"/>
                    </a:ext>
                  </a:extLst>
                </a:gridCol>
                <a:gridCol w="2350767">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gridCol w="1924815">
                  <a:extLst>
                    <a:ext uri="{9D8B030D-6E8A-4147-A177-3AD203B41FA5}">
                      <a16:colId xmlns:a16="http://schemas.microsoft.com/office/drawing/2014/main" val="20004"/>
                    </a:ext>
                  </a:extLst>
                </a:gridCol>
                <a:gridCol w="2161794">
                  <a:extLst>
                    <a:ext uri="{9D8B030D-6E8A-4147-A177-3AD203B41FA5}">
                      <a16:colId xmlns:a16="http://schemas.microsoft.com/office/drawing/2014/main" val="20005"/>
                    </a:ext>
                  </a:extLst>
                </a:gridCol>
                <a:gridCol w="2161794">
                  <a:extLst>
                    <a:ext uri="{9D8B030D-6E8A-4147-A177-3AD203B41FA5}">
                      <a16:colId xmlns:a16="http://schemas.microsoft.com/office/drawing/2014/main" val="20006"/>
                    </a:ext>
                  </a:extLst>
                </a:gridCol>
              </a:tblGrid>
              <a:tr h="1167342">
                <a:tc>
                  <a:txBody>
                    <a:bodyPr/>
                    <a:lstStyle/>
                    <a:p>
                      <a:pPr algn="l">
                        <a:lnSpc>
                          <a:spcPts val="2799"/>
                        </a:lnSpc>
                        <a:defRPr/>
                      </a:pPr>
                      <a:r>
                        <a:rPr lang="en-US" sz="1999" b="1">
                          <a:solidFill>
                            <a:srgbClr val="FFFFFF"/>
                          </a:solidFill>
                          <a:latin typeface="Inter Bold"/>
                          <a:ea typeface="Inter Bold"/>
                          <a:cs typeface="Inter Bold"/>
                          <a:sym typeface="Inter Bold"/>
                        </a:rPr>
                        <a:t>Model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tc>
                  <a:txBody>
                    <a:bodyPr/>
                    <a:lstStyle/>
                    <a:p>
                      <a:pPr algn="l">
                        <a:lnSpc>
                          <a:spcPts val="2799"/>
                        </a:lnSpc>
                        <a:defRPr/>
                      </a:pPr>
                      <a:r>
                        <a:rPr lang="en-US" sz="1999" b="1">
                          <a:solidFill>
                            <a:srgbClr val="FFFFFF"/>
                          </a:solidFill>
                          <a:latin typeface="Inter Bold"/>
                          <a:ea typeface="Inter Bold"/>
                          <a:cs typeface="Inter Bold"/>
                          <a:sym typeface="Inter Bold"/>
                        </a:rPr>
                        <a:t>Factual Accuracy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tc>
                  <a:txBody>
                    <a:bodyPr/>
                    <a:lstStyle/>
                    <a:p>
                      <a:pPr algn="l">
                        <a:lnSpc>
                          <a:spcPts val="2799"/>
                        </a:lnSpc>
                        <a:defRPr/>
                      </a:pPr>
                      <a:r>
                        <a:rPr lang="en-US" sz="1999" b="1" dirty="0">
                          <a:solidFill>
                            <a:srgbClr val="FFFFFF"/>
                          </a:solidFill>
                          <a:latin typeface="Inter Bold"/>
                          <a:ea typeface="Inter Bold"/>
                          <a:cs typeface="Inter Bold"/>
                          <a:sym typeface="Inter Bold"/>
                        </a:rPr>
                        <a:t>Completeness</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tc>
                  <a:txBody>
                    <a:bodyPr/>
                    <a:lstStyle/>
                    <a:p>
                      <a:pPr algn="l">
                        <a:lnSpc>
                          <a:spcPts val="2799"/>
                        </a:lnSpc>
                        <a:defRPr/>
                      </a:pPr>
                      <a:r>
                        <a:rPr lang="en-US" sz="1999" b="1">
                          <a:solidFill>
                            <a:srgbClr val="FFFFFF"/>
                          </a:solidFill>
                          <a:latin typeface="Inter Bold"/>
                          <a:ea typeface="Inter Bold"/>
                          <a:cs typeface="Inter Bold"/>
                          <a:sym typeface="Inter Bold"/>
                        </a:rPr>
                        <a:t>Chronological Order</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tc>
                  <a:txBody>
                    <a:bodyPr/>
                    <a:lstStyle/>
                    <a:p>
                      <a:pPr algn="l">
                        <a:lnSpc>
                          <a:spcPts val="2799"/>
                        </a:lnSpc>
                        <a:defRPr/>
                      </a:pPr>
                      <a:r>
                        <a:rPr lang="en-US" sz="1999" b="1">
                          <a:solidFill>
                            <a:srgbClr val="FFFFFF"/>
                          </a:solidFill>
                          <a:latin typeface="Inter Bold"/>
                          <a:ea typeface="Inter Bold"/>
                          <a:cs typeface="Inter Bold"/>
                          <a:sym typeface="Inter Bold"/>
                        </a:rPr>
                        <a:t>Clinical Relevance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tc>
                  <a:txBody>
                    <a:bodyPr/>
                    <a:lstStyle/>
                    <a:p>
                      <a:pPr algn="l">
                        <a:lnSpc>
                          <a:spcPts val="2799"/>
                        </a:lnSpc>
                        <a:defRPr/>
                      </a:pPr>
                      <a:r>
                        <a:rPr lang="en-US" sz="1999" b="1">
                          <a:solidFill>
                            <a:srgbClr val="FFFFFF"/>
                          </a:solidFill>
                          <a:latin typeface="Inter Bold"/>
                          <a:ea typeface="Inter Bold"/>
                          <a:cs typeface="Inter Bold"/>
                          <a:sym typeface="Inter Bold"/>
                        </a:rPr>
                        <a:t>Organization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tc>
                  <a:txBody>
                    <a:bodyPr/>
                    <a:lstStyle/>
                    <a:p>
                      <a:pPr algn="l">
                        <a:lnSpc>
                          <a:spcPts val="2799"/>
                        </a:lnSpc>
                        <a:defRPr/>
                      </a:pPr>
                      <a:r>
                        <a:rPr lang="en-US" sz="1999" b="1">
                          <a:solidFill>
                            <a:srgbClr val="FFFFFF"/>
                          </a:solidFill>
                          <a:latin typeface="Inter Bold"/>
                          <a:ea typeface="Inter Bold"/>
                          <a:cs typeface="Inter Bold"/>
                          <a:sym typeface="Inter Bold"/>
                        </a:rPr>
                        <a:t>Average Score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extLst>
                  <a:ext uri="{0D108BD9-81ED-4DB2-BD59-A6C34878D82A}">
                    <a16:rowId xmlns:a16="http://schemas.microsoft.com/office/drawing/2014/main" val="10000"/>
                  </a:ext>
                </a:extLst>
              </a:tr>
              <a:tr h="1071897">
                <a:tc>
                  <a:txBody>
                    <a:bodyPr/>
                    <a:lstStyle/>
                    <a:p>
                      <a:pPr algn="l">
                        <a:lnSpc>
                          <a:spcPts val="2659"/>
                        </a:lnSpc>
                        <a:defRPr/>
                      </a:pPr>
                      <a:r>
                        <a:rPr lang="en-US" sz="1899">
                          <a:solidFill>
                            <a:srgbClr val="000000"/>
                          </a:solidFill>
                          <a:latin typeface="Inter"/>
                          <a:ea typeface="Inter"/>
                          <a:cs typeface="Inter"/>
                          <a:sym typeface="Inter"/>
                        </a:rPr>
                        <a:t>gpt-4o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4.316</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3.395</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4.289</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3.895</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4.624</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4.106</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45281">
                <a:tc>
                  <a:txBody>
                    <a:bodyPr/>
                    <a:lstStyle/>
                    <a:p>
                      <a:pPr algn="l">
                        <a:lnSpc>
                          <a:spcPts val="2659"/>
                        </a:lnSpc>
                        <a:defRPr/>
                      </a:pPr>
                      <a:r>
                        <a:rPr lang="en-US" sz="1899">
                          <a:solidFill>
                            <a:srgbClr val="000000"/>
                          </a:solidFill>
                          <a:latin typeface="Inter"/>
                          <a:ea typeface="Inter"/>
                          <a:cs typeface="Inter"/>
                          <a:sym typeface="Inter"/>
                        </a:rPr>
                        <a:t>claude-3-5-sonnet-20240620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4.171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3.293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4.439</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3.927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4.732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4.070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45281">
                <a:tc>
                  <a:txBody>
                    <a:bodyPr/>
                    <a:lstStyle/>
                    <a:p>
                      <a:pPr algn="l">
                        <a:lnSpc>
                          <a:spcPts val="2659"/>
                        </a:lnSpc>
                        <a:defRPr/>
                      </a:pPr>
                      <a:r>
                        <a:rPr lang="en-US" sz="1899" dirty="0">
                          <a:solidFill>
                            <a:srgbClr val="000000"/>
                          </a:solidFill>
                          <a:latin typeface="Inter"/>
                          <a:ea typeface="Inter"/>
                          <a:cs typeface="Inter"/>
                          <a:sym typeface="Inter"/>
                        </a:rPr>
                        <a:t>claude-3-7-sonnet-20250219</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4.100</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3.725</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4.450</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4.025</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4.725</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sym typeface="Inter"/>
                        </a:rPr>
                        <a:t>4.141</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21019">
                <a:tc>
                  <a:txBody>
                    <a:bodyPr/>
                    <a:lstStyle/>
                    <a:p>
                      <a:pPr algn="l">
                        <a:lnSpc>
                          <a:spcPts val="2659"/>
                        </a:lnSpc>
                        <a:defRPr/>
                      </a:pPr>
                      <a:r>
                        <a:rPr lang="en-US" sz="1899">
                          <a:solidFill>
                            <a:srgbClr val="000000"/>
                          </a:solidFill>
                          <a:latin typeface="Inter"/>
                          <a:ea typeface="Inter"/>
                          <a:cs typeface="Inter"/>
                          <a:sym typeface="Inter"/>
                        </a:rPr>
                        <a:t>gemini-2.0-flash-001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4.237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3.895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4.237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4.263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4.579</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solidFill>
                          <a:latin typeface="Inter"/>
                          <a:ea typeface="Inter"/>
                          <a:cs typeface="Inter"/>
                          <a:sym typeface="Inter"/>
                        </a:rPr>
                        <a:t>4.222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45281">
                <a:tc>
                  <a:txBody>
                    <a:bodyPr/>
                    <a:lstStyle/>
                    <a:p>
                      <a:pPr algn="l">
                        <a:lnSpc>
                          <a:spcPts val="2659"/>
                        </a:lnSpc>
                        <a:defRPr/>
                      </a:pPr>
                      <a:r>
                        <a:rPr lang="en-US" sz="1899">
                          <a:solidFill>
                            <a:srgbClr val="000000"/>
                          </a:solidFill>
                          <a:latin typeface="Inter"/>
                          <a:ea typeface="Inter"/>
                          <a:cs typeface="Inter"/>
                          <a:sym typeface="Inter"/>
                        </a:rPr>
                        <a:t>gemini-2.5-pro-preview-0325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4.634</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4.512</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4.707</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4.732</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4.878</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solidFill>
                          <a:latin typeface="Inter"/>
                          <a:ea typeface="Inter"/>
                          <a:cs typeface="Inter"/>
                          <a:sym typeface="Inter"/>
                        </a:rPr>
                        <a:t>4.672</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Freeform 3"/>
          <p:cNvSpPr/>
          <p:nvPr/>
        </p:nvSpPr>
        <p:spPr>
          <a:xfrm>
            <a:off x="7932261" y="1319376"/>
            <a:ext cx="10355739" cy="7766804"/>
          </a:xfrm>
          <a:custGeom>
            <a:avLst/>
            <a:gdLst/>
            <a:ahLst/>
            <a:cxnLst/>
            <a:rect l="l" t="t" r="r" b="b"/>
            <a:pathLst>
              <a:path w="10355739" h="7766804">
                <a:moveTo>
                  <a:pt x="0" y="0"/>
                </a:moveTo>
                <a:lnTo>
                  <a:pt x="10355739" y="0"/>
                </a:lnTo>
                <a:lnTo>
                  <a:pt x="10355739" y="7766804"/>
                </a:lnTo>
                <a:lnTo>
                  <a:pt x="0" y="7766804"/>
                </a:lnTo>
                <a:lnTo>
                  <a:pt x="0" y="0"/>
                </a:lnTo>
                <a:close/>
              </a:path>
            </a:pathLst>
          </a:custGeom>
          <a:blipFill>
            <a:blip r:embed="rId3"/>
            <a:stretch>
              <a:fillRect/>
            </a:stretch>
          </a:blipFill>
        </p:spPr>
      </p:sp>
      <p:sp>
        <p:nvSpPr>
          <p:cNvPr id="4" name="Freeform 4"/>
          <p:cNvSpPr/>
          <p:nvPr/>
        </p:nvSpPr>
        <p:spPr>
          <a:xfrm>
            <a:off x="184311" y="4347217"/>
            <a:ext cx="7919711" cy="5939783"/>
          </a:xfrm>
          <a:custGeom>
            <a:avLst/>
            <a:gdLst/>
            <a:ahLst/>
            <a:cxnLst/>
            <a:rect l="l" t="t" r="r" b="b"/>
            <a:pathLst>
              <a:path w="7919711" h="5939783">
                <a:moveTo>
                  <a:pt x="0" y="0"/>
                </a:moveTo>
                <a:lnTo>
                  <a:pt x="7919710" y="0"/>
                </a:lnTo>
                <a:lnTo>
                  <a:pt x="7919710" y="5939783"/>
                </a:lnTo>
                <a:lnTo>
                  <a:pt x="0" y="5939783"/>
                </a:lnTo>
                <a:lnTo>
                  <a:pt x="0" y="0"/>
                </a:lnTo>
                <a:close/>
              </a:path>
            </a:pathLst>
          </a:custGeom>
          <a:blipFill>
            <a:blip r:embed="rId4"/>
            <a:stretch>
              <a:fillRect/>
            </a:stretch>
          </a:blipFill>
        </p:spPr>
      </p:sp>
      <p:sp>
        <p:nvSpPr>
          <p:cNvPr id="5" name="TextBox 5"/>
          <p:cNvSpPr txBox="1"/>
          <p:nvPr/>
        </p:nvSpPr>
        <p:spPr>
          <a:xfrm>
            <a:off x="184311" y="1070306"/>
            <a:ext cx="6100003" cy="33375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Medium"/>
                <a:ea typeface="Inter Medium"/>
                <a:cs typeface="Inter Medium"/>
                <a:sym typeface="Inter Medium"/>
              </a:rPr>
              <a:t> OLS Regression Results</a:t>
            </a:r>
          </a:p>
          <a:p>
            <a:pPr algn="l">
              <a:lnSpc>
                <a:spcPts val="2940"/>
              </a:lnSpc>
              <a:spcBef>
                <a:spcPct val="0"/>
              </a:spcBef>
            </a:pPr>
            <a:r>
              <a:rPr lang="en-US" sz="2100">
                <a:solidFill>
                  <a:srgbClr val="000000"/>
                </a:solidFill>
                <a:latin typeface="Inter"/>
                <a:ea typeface="Inter"/>
                <a:cs typeface="Inter"/>
                <a:sym typeface="Inter"/>
              </a:rPr>
              <a:t> -----------------------------</a:t>
            </a:r>
          </a:p>
          <a:p>
            <a:pPr algn="l">
              <a:lnSpc>
                <a:spcPts val="2940"/>
              </a:lnSpc>
              <a:spcBef>
                <a:spcPct val="0"/>
              </a:spcBef>
            </a:pPr>
            <a:r>
              <a:rPr lang="en-US" sz="2100">
                <a:solidFill>
                  <a:srgbClr val="000000"/>
                </a:solidFill>
                <a:latin typeface="Inter"/>
                <a:ea typeface="Inter"/>
                <a:cs typeface="Inter"/>
                <a:sym typeface="Inter"/>
              </a:rPr>
              <a:t> Dependent Variable: Weighted Score</a:t>
            </a:r>
          </a:p>
          <a:p>
            <a:pPr algn="l">
              <a:lnSpc>
                <a:spcPts val="2940"/>
              </a:lnSpc>
              <a:spcBef>
                <a:spcPct val="0"/>
              </a:spcBef>
            </a:pPr>
            <a:r>
              <a:rPr lang="en-US" sz="2100">
                <a:solidFill>
                  <a:srgbClr val="000000"/>
                </a:solidFill>
                <a:latin typeface="Inter"/>
                <a:ea typeface="Inter"/>
                <a:cs typeface="Inter"/>
                <a:sym typeface="Inter"/>
              </a:rPr>
              <a:t> R-squared: 0.266</a:t>
            </a:r>
          </a:p>
          <a:p>
            <a:pPr algn="l">
              <a:lnSpc>
                <a:spcPts val="2940"/>
              </a:lnSpc>
              <a:spcBef>
                <a:spcPct val="0"/>
              </a:spcBef>
            </a:pPr>
            <a:r>
              <a:rPr lang="en-US" sz="2100">
                <a:solidFill>
                  <a:srgbClr val="000000"/>
                </a:solidFill>
                <a:latin typeface="Inter"/>
                <a:ea typeface="Inter"/>
                <a:cs typeface="Inter"/>
                <a:sym typeface="Inter"/>
              </a:rPr>
              <a:t> F-statistic: 43.89</a:t>
            </a:r>
          </a:p>
          <a:p>
            <a:pPr algn="l">
              <a:lnSpc>
                <a:spcPts val="2940"/>
              </a:lnSpc>
              <a:spcBef>
                <a:spcPct val="0"/>
              </a:spcBef>
            </a:pPr>
            <a:r>
              <a:rPr lang="en-US" sz="2100">
                <a:solidFill>
                  <a:srgbClr val="000000"/>
                </a:solidFill>
                <a:latin typeface="Inter"/>
                <a:ea typeface="Inter"/>
                <a:cs typeface="Inter"/>
                <a:sym typeface="Inter"/>
              </a:rPr>
              <a:t> Prob (F-statistic): 1.01e-09</a:t>
            </a:r>
          </a:p>
          <a:p>
            <a:pPr algn="l">
              <a:lnSpc>
                <a:spcPts val="2940"/>
              </a:lnSpc>
              <a:spcBef>
                <a:spcPct val="0"/>
              </a:spcBef>
            </a:pPr>
            <a:endParaRPr lang="en-US" sz="2100">
              <a:solidFill>
                <a:srgbClr val="000000"/>
              </a:solidFill>
              <a:latin typeface="Inter"/>
              <a:ea typeface="Inter"/>
              <a:cs typeface="Inter"/>
              <a:sym typeface="Inter"/>
            </a:endParaRPr>
          </a:p>
          <a:p>
            <a:pPr algn="l">
              <a:lnSpc>
                <a:spcPts val="2940"/>
              </a:lnSpc>
              <a:spcBef>
                <a:spcPct val="0"/>
              </a:spcBef>
            </a:pPr>
            <a:r>
              <a:rPr lang="en-US" sz="2100">
                <a:solidFill>
                  <a:srgbClr val="000000"/>
                </a:solidFill>
                <a:latin typeface="Inter"/>
                <a:ea typeface="Inter"/>
                <a:cs typeface="Inter"/>
                <a:sym typeface="Inter"/>
              </a:rPr>
              <a:t> Intercept: 3.278 (p &lt; 0.001)</a:t>
            </a:r>
          </a:p>
          <a:p>
            <a:pPr algn="l">
              <a:lnSpc>
                <a:spcPts val="2940"/>
              </a:lnSpc>
              <a:spcBef>
                <a:spcPct val="0"/>
              </a:spcBef>
            </a:pPr>
            <a:r>
              <a:rPr lang="en-US" sz="2100">
                <a:solidFill>
                  <a:srgbClr val="000000"/>
                </a:solidFill>
                <a:latin typeface="Inter"/>
                <a:ea typeface="Inter"/>
                <a:cs typeface="Inter"/>
                <a:sym typeface="Inter"/>
              </a:rPr>
              <a:t> num_words: 0.0019 (p &lt; 0.001)</a:t>
            </a:r>
          </a:p>
        </p:txBody>
      </p:sp>
      <p:sp>
        <p:nvSpPr>
          <p:cNvPr id="6" name="TextBox 6"/>
          <p:cNvSpPr txBox="1"/>
          <p:nvPr/>
        </p:nvSpPr>
        <p:spPr>
          <a:xfrm>
            <a:off x="184311" y="95112"/>
            <a:ext cx="16851694" cy="662873"/>
          </a:xfrm>
          <a:prstGeom prst="rect">
            <a:avLst/>
          </a:prstGeom>
        </p:spPr>
        <p:txBody>
          <a:bodyPr lIns="0" tIns="0" rIns="0" bIns="0" rtlCol="0" anchor="t">
            <a:spAutoFit/>
          </a:bodyPr>
          <a:lstStyle/>
          <a:p>
            <a:pPr algn="l">
              <a:lnSpc>
                <a:spcPts val="5463"/>
              </a:lnSpc>
              <a:spcBef>
                <a:spcPct val="0"/>
              </a:spcBef>
            </a:pPr>
            <a:r>
              <a:rPr lang="en-US" sz="3902" b="1" dirty="0">
                <a:solidFill>
                  <a:srgbClr val="000000"/>
                </a:solidFill>
                <a:latin typeface="Red Hat Display Bold"/>
                <a:ea typeface="Red Hat Display Bold"/>
                <a:cs typeface="Red Hat Display Bold"/>
                <a:sym typeface="Red Hat Display Bold"/>
              </a:rPr>
              <a:t>CORRELATION STUDIES</a:t>
            </a:r>
          </a:p>
        </p:txBody>
      </p:sp>
      <p:sp>
        <p:nvSpPr>
          <p:cNvPr id="7" name="AutoShape 7"/>
          <p:cNvSpPr/>
          <p:nvPr/>
        </p:nvSpPr>
        <p:spPr>
          <a:xfrm flipH="1" flipV="1">
            <a:off x="184311" y="978989"/>
            <a:ext cx="17847211" cy="49711"/>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Freeform 3"/>
          <p:cNvSpPr/>
          <p:nvPr/>
        </p:nvSpPr>
        <p:spPr>
          <a:xfrm>
            <a:off x="11240103" y="978989"/>
            <a:ext cx="6414813" cy="6414813"/>
          </a:xfrm>
          <a:custGeom>
            <a:avLst/>
            <a:gdLst/>
            <a:ahLst/>
            <a:cxnLst/>
            <a:rect l="l" t="t" r="r" b="b"/>
            <a:pathLst>
              <a:path w="6414813" h="6414813">
                <a:moveTo>
                  <a:pt x="0" y="0"/>
                </a:moveTo>
                <a:lnTo>
                  <a:pt x="6414813" y="0"/>
                </a:lnTo>
                <a:lnTo>
                  <a:pt x="6414813" y="6414813"/>
                </a:lnTo>
                <a:lnTo>
                  <a:pt x="0" y="6414813"/>
                </a:lnTo>
                <a:lnTo>
                  <a:pt x="0" y="0"/>
                </a:lnTo>
                <a:close/>
              </a:path>
            </a:pathLst>
          </a:custGeom>
          <a:blipFill>
            <a:blip r:embed="rId3"/>
            <a:stretch>
              <a:fillRect/>
            </a:stretch>
          </a:blipFill>
        </p:spPr>
      </p:sp>
      <p:sp>
        <p:nvSpPr>
          <p:cNvPr id="4" name="Freeform 4"/>
          <p:cNvSpPr/>
          <p:nvPr/>
        </p:nvSpPr>
        <p:spPr>
          <a:xfrm>
            <a:off x="508353" y="6535146"/>
            <a:ext cx="13131487" cy="3751854"/>
          </a:xfrm>
          <a:custGeom>
            <a:avLst/>
            <a:gdLst/>
            <a:ahLst/>
            <a:cxnLst/>
            <a:rect l="l" t="t" r="r" b="b"/>
            <a:pathLst>
              <a:path w="13131487" h="3751854">
                <a:moveTo>
                  <a:pt x="0" y="0"/>
                </a:moveTo>
                <a:lnTo>
                  <a:pt x="13131487" y="0"/>
                </a:lnTo>
                <a:lnTo>
                  <a:pt x="13131487" y="3751854"/>
                </a:lnTo>
                <a:lnTo>
                  <a:pt x="0" y="3751854"/>
                </a:lnTo>
                <a:lnTo>
                  <a:pt x="0" y="0"/>
                </a:lnTo>
                <a:close/>
              </a:path>
            </a:pathLst>
          </a:custGeom>
          <a:blipFill>
            <a:blip r:embed="rId4"/>
            <a:stretch>
              <a:fillRect/>
            </a:stretch>
          </a:blipFill>
        </p:spPr>
      </p:sp>
      <p:sp>
        <p:nvSpPr>
          <p:cNvPr id="5" name="TextBox 5"/>
          <p:cNvSpPr txBox="1"/>
          <p:nvPr/>
        </p:nvSpPr>
        <p:spPr>
          <a:xfrm>
            <a:off x="184311" y="95112"/>
            <a:ext cx="12035049" cy="662873"/>
          </a:xfrm>
          <a:prstGeom prst="rect">
            <a:avLst/>
          </a:prstGeom>
        </p:spPr>
        <p:txBody>
          <a:bodyPr lIns="0" tIns="0" rIns="0" bIns="0" rtlCol="0" anchor="t">
            <a:spAutoFit/>
          </a:bodyPr>
          <a:lstStyle/>
          <a:p>
            <a:pPr algn="l">
              <a:lnSpc>
                <a:spcPts val="5463"/>
              </a:lnSpc>
              <a:spcBef>
                <a:spcPct val="0"/>
              </a:spcBef>
            </a:pPr>
            <a:r>
              <a:rPr lang="en-US" sz="3902" b="1">
                <a:solidFill>
                  <a:srgbClr val="000000"/>
                </a:solidFill>
                <a:latin typeface="Red Hat Display Bold"/>
                <a:ea typeface="Red Hat Display Bold"/>
                <a:cs typeface="Red Hat Display Bold"/>
                <a:sym typeface="Red Hat Display Bold"/>
              </a:rPr>
              <a:t>PAIRWISE COMPARISONS ACROSS 3 RUNS</a:t>
            </a:r>
          </a:p>
        </p:txBody>
      </p:sp>
      <p:sp>
        <p:nvSpPr>
          <p:cNvPr id="6" name="TextBox 6"/>
          <p:cNvSpPr txBox="1"/>
          <p:nvPr/>
        </p:nvSpPr>
        <p:spPr>
          <a:xfrm>
            <a:off x="10357351" y="6638035"/>
            <a:ext cx="1765505" cy="213333"/>
          </a:xfrm>
          <a:prstGeom prst="rect">
            <a:avLst/>
          </a:prstGeom>
        </p:spPr>
        <p:txBody>
          <a:bodyPr lIns="0" tIns="0" rIns="0" bIns="0" rtlCol="0" anchor="t">
            <a:spAutoFit/>
          </a:bodyPr>
          <a:lstStyle/>
          <a:p>
            <a:pPr algn="ctr">
              <a:lnSpc>
                <a:spcPts val="1795"/>
              </a:lnSpc>
              <a:spcBef>
                <a:spcPct val="0"/>
              </a:spcBef>
            </a:pPr>
            <a:r>
              <a:rPr lang="en-US" sz="1282" b="1">
                <a:solidFill>
                  <a:srgbClr val="000000"/>
                </a:solidFill>
                <a:latin typeface="Inter Medium"/>
                <a:ea typeface="Inter Medium"/>
                <a:cs typeface="Inter Medium"/>
                <a:sym typeface="Inter Medium"/>
              </a:rPr>
              <a:t>FLEISS' KAPPA: 0.6815</a:t>
            </a:r>
          </a:p>
        </p:txBody>
      </p:sp>
      <p:sp>
        <p:nvSpPr>
          <p:cNvPr id="7" name="TextBox 7"/>
          <p:cNvSpPr txBox="1"/>
          <p:nvPr/>
        </p:nvSpPr>
        <p:spPr>
          <a:xfrm>
            <a:off x="1043152" y="1089418"/>
            <a:ext cx="8086395" cy="1823813"/>
          </a:xfrm>
          <a:prstGeom prst="rect">
            <a:avLst/>
          </a:prstGeom>
        </p:spPr>
        <p:txBody>
          <a:bodyPr lIns="0" tIns="0" rIns="0" bIns="0" rtlCol="0" anchor="t">
            <a:spAutoFit/>
          </a:bodyPr>
          <a:lstStyle/>
          <a:p>
            <a:pPr algn="l">
              <a:lnSpc>
                <a:spcPts val="1849"/>
              </a:lnSpc>
            </a:pPr>
            <a:r>
              <a:rPr lang="en-US" sz="1321" b="1">
                <a:solidFill>
                  <a:srgbClr val="000000"/>
                </a:solidFill>
                <a:latin typeface="Inter Bold"/>
                <a:ea typeface="Inter Bold"/>
                <a:cs typeface="Inter Bold"/>
                <a:sym typeface="Inter Bold"/>
              </a:rPr>
              <a:t>When Summary </a:t>
            </a:r>
            <a:r>
              <a:rPr lang="en-US" sz="1321" b="1">
                <a:solidFill>
                  <a:srgbClr val="1F77B4"/>
                </a:solidFill>
                <a:latin typeface="Inter Bold"/>
                <a:ea typeface="Inter Bold"/>
                <a:cs typeface="Inter Bold"/>
                <a:sym typeface="Inter Bold"/>
              </a:rPr>
              <a:t>A</a:t>
            </a:r>
            <a:r>
              <a:rPr lang="en-US" sz="1321" b="1">
                <a:solidFill>
                  <a:srgbClr val="000000"/>
                </a:solidFill>
                <a:latin typeface="Inter Bold"/>
                <a:ea typeface="Inter Bold"/>
                <a:cs typeface="Inter Bold"/>
                <a:sym typeface="Inter Bold"/>
              </a:rPr>
              <a:t> was chosen</a:t>
            </a:r>
          </a:p>
          <a:p>
            <a:pPr marL="285278" lvl="1" indent="-142639" algn="l">
              <a:lnSpc>
                <a:spcPts val="1849"/>
              </a:lnSpc>
              <a:buFont typeface="Arial"/>
              <a:buChar char="•"/>
            </a:pPr>
            <a:r>
              <a:rPr lang="en-US" sz="1321">
                <a:solidFill>
                  <a:srgbClr val="000000"/>
                </a:solidFill>
                <a:latin typeface="Inter"/>
                <a:ea typeface="Inter"/>
                <a:cs typeface="Inter"/>
                <a:sym typeface="Inter"/>
              </a:rPr>
              <a:t>Preferred for its comprehensive focus on the primary clinical problem.</a:t>
            </a:r>
          </a:p>
          <a:p>
            <a:pPr marL="285278" lvl="1" indent="-142639" algn="l">
              <a:lnSpc>
                <a:spcPts val="1849"/>
              </a:lnSpc>
              <a:buFont typeface="Arial"/>
              <a:buChar char="•"/>
            </a:pPr>
            <a:r>
              <a:rPr lang="en-US" sz="1321">
                <a:solidFill>
                  <a:srgbClr val="000000"/>
                </a:solidFill>
                <a:latin typeface="Inter"/>
                <a:ea typeface="Inter"/>
                <a:cs typeface="Inter"/>
                <a:sym typeface="Inter"/>
              </a:rPr>
              <a:t>Captured key elements: diagnostic reasoning, history progression, treatment response.</a:t>
            </a:r>
          </a:p>
          <a:p>
            <a:pPr marL="285278" lvl="1" indent="-142639" algn="l">
              <a:lnSpc>
                <a:spcPts val="1849"/>
              </a:lnSpc>
              <a:buFont typeface="Arial"/>
              <a:buChar char="•"/>
            </a:pPr>
            <a:r>
              <a:rPr lang="en-US" sz="1321">
                <a:solidFill>
                  <a:srgbClr val="000000"/>
                </a:solidFill>
                <a:latin typeface="Inter"/>
                <a:ea typeface="Inter"/>
                <a:cs typeface="Inter"/>
                <a:sym typeface="Inter"/>
              </a:rPr>
              <a:t>Despite minor errors, provided a clearer narrative of key events than Summary B.</a:t>
            </a:r>
          </a:p>
          <a:p>
            <a:pPr marL="285278" lvl="1" indent="-142639" algn="l">
              <a:lnSpc>
                <a:spcPts val="1849"/>
              </a:lnSpc>
              <a:buFont typeface="Arial"/>
              <a:buChar char="•"/>
            </a:pPr>
            <a:r>
              <a:rPr lang="en-US" sz="1321">
                <a:solidFill>
                  <a:srgbClr val="000000"/>
                </a:solidFill>
                <a:latin typeface="Inter"/>
                <a:ea typeface="Inter"/>
                <a:cs typeface="Inter"/>
                <a:sym typeface="Inter"/>
              </a:rPr>
              <a:t>Compared to A, summary B contained critical factual mistakes and logical inconsistencies.</a:t>
            </a:r>
          </a:p>
          <a:p>
            <a:pPr marL="285278" lvl="1" indent="-142639" algn="l">
              <a:lnSpc>
                <a:spcPts val="1849"/>
              </a:lnSpc>
              <a:buFont typeface="Arial"/>
              <a:buChar char="•"/>
            </a:pPr>
            <a:r>
              <a:rPr lang="en-US" sz="1321">
                <a:solidFill>
                  <a:srgbClr val="000000"/>
                </a:solidFill>
                <a:latin typeface="Inter"/>
                <a:ea typeface="Inter"/>
                <a:cs typeface="Inter"/>
                <a:sym typeface="Inter"/>
              </a:rPr>
              <a:t>Summary A excelled in organization and clarity, offering an easy-to-read narrative.</a:t>
            </a:r>
          </a:p>
          <a:p>
            <a:pPr marL="285278" lvl="1" indent="-142639" algn="l">
              <a:lnSpc>
                <a:spcPts val="1849"/>
              </a:lnSpc>
              <a:buFont typeface="Arial"/>
              <a:buChar char="•"/>
            </a:pPr>
            <a:r>
              <a:rPr lang="en-US" sz="1321">
                <a:solidFill>
                  <a:srgbClr val="000000"/>
                </a:solidFill>
                <a:latin typeface="Inter"/>
                <a:ea typeface="Inter"/>
                <a:cs typeface="Inter"/>
                <a:sym typeface="Inter"/>
              </a:rPr>
              <a:t>Summary B was often dense, disorganized, and had truncation errors.</a:t>
            </a:r>
          </a:p>
          <a:p>
            <a:pPr marL="285278" lvl="1" indent="-142639" algn="l">
              <a:lnSpc>
                <a:spcPts val="1849"/>
              </a:lnSpc>
              <a:buFont typeface="Arial"/>
              <a:buChar char="•"/>
            </a:pPr>
            <a:r>
              <a:rPr lang="en-US" sz="1321">
                <a:solidFill>
                  <a:srgbClr val="000000"/>
                </a:solidFill>
                <a:latin typeface="Inter"/>
                <a:ea typeface="Inter"/>
                <a:cs typeface="Inter"/>
                <a:sym typeface="Inter"/>
              </a:rPr>
              <a:t>Summary A effectively conveyed the essential clinical story with context and history.</a:t>
            </a:r>
          </a:p>
        </p:txBody>
      </p:sp>
      <p:sp>
        <p:nvSpPr>
          <p:cNvPr id="8" name="TextBox 8"/>
          <p:cNvSpPr txBox="1"/>
          <p:nvPr/>
        </p:nvSpPr>
        <p:spPr>
          <a:xfrm>
            <a:off x="1043152" y="3103731"/>
            <a:ext cx="7769870" cy="1823847"/>
          </a:xfrm>
          <a:prstGeom prst="rect">
            <a:avLst/>
          </a:prstGeom>
        </p:spPr>
        <p:txBody>
          <a:bodyPr lIns="0" tIns="0" rIns="0" bIns="0" rtlCol="0" anchor="t">
            <a:spAutoFit/>
          </a:bodyPr>
          <a:lstStyle/>
          <a:p>
            <a:pPr algn="l">
              <a:lnSpc>
                <a:spcPts val="1848"/>
              </a:lnSpc>
            </a:pPr>
            <a:r>
              <a:rPr lang="en-US" sz="1320" b="1">
                <a:solidFill>
                  <a:srgbClr val="000000"/>
                </a:solidFill>
                <a:latin typeface="Inter Bold"/>
                <a:ea typeface="Inter Bold"/>
                <a:cs typeface="Inter Bold"/>
                <a:sym typeface="Inter Bold"/>
              </a:rPr>
              <a:t>When Summary </a:t>
            </a:r>
            <a:r>
              <a:rPr lang="en-US" sz="1320" b="1">
                <a:solidFill>
                  <a:srgbClr val="FF7F0F"/>
                </a:solidFill>
                <a:latin typeface="Inter Bold"/>
                <a:ea typeface="Inter Bold"/>
                <a:cs typeface="Inter Bold"/>
                <a:sym typeface="Inter Bold"/>
              </a:rPr>
              <a:t>B </a:t>
            </a:r>
            <a:r>
              <a:rPr lang="en-US" sz="1320" b="1">
                <a:solidFill>
                  <a:srgbClr val="000000"/>
                </a:solidFill>
                <a:latin typeface="Inter Bold"/>
                <a:ea typeface="Inter Bold"/>
                <a:cs typeface="Inter Bold"/>
                <a:sym typeface="Inter Bold"/>
              </a:rPr>
              <a:t>was chosen</a:t>
            </a:r>
          </a:p>
          <a:p>
            <a:pPr marL="284988" lvl="1" indent="-142494" algn="l">
              <a:lnSpc>
                <a:spcPts val="1848"/>
              </a:lnSpc>
              <a:buFont typeface="Arial"/>
              <a:buChar char="•"/>
            </a:pPr>
            <a:r>
              <a:rPr lang="en-US" sz="1320">
                <a:solidFill>
                  <a:srgbClr val="000000"/>
                </a:solidFill>
                <a:latin typeface="Inter"/>
                <a:ea typeface="Inter"/>
                <a:cs typeface="Inter"/>
                <a:sym typeface="Inter"/>
              </a:rPr>
              <a:t>Superior completeness and factual accuracy.</a:t>
            </a:r>
          </a:p>
          <a:p>
            <a:pPr marL="284988" lvl="1" indent="-142494" algn="l">
              <a:lnSpc>
                <a:spcPts val="1848"/>
              </a:lnSpc>
              <a:buFont typeface="Arial"/>
              <a:buChar char="•"/>
            </a:pPr>
            <a:r>
              <a:rPr lang="en-US" sz="1320">
                <a:solidFill>
                  <a:srgbClr val="000000"/>
                </a:solidFill>
                <a:latin typeface="Inter"/>
                <a:ea typeface="Inter"/>
                <a:cs typeface="Inter"/>
                <a:sym typeface="Inter"/>
              </a:rPr>
              <a:t>Included more details: comorbidities, prior procedures, medications, lab values, pending plans.</a:t>
            </a:r>
          </a:p>
          <a:p>
            <a:pPr marL="284988" lvl="1" indent="-142494" algn="l">
              <a:lnSpc>
                <a:spcPts val="1848"/>
              </a:lnSpc>
              <a:buFont typeface="Arial"/>
              <a:buChar char="•"/>
            </a:pPr>
            <a:r>
              <a:rPr lang="en-US" sz="1320">
                <a:solidFill>
                  <a:srgbClr val="000000"/>
                </a:solidFill>
                <a:latin typeface="Inter"/>
                <a:ea typeface="Inter"/>
                <a:cs typeface="Inter"/>
                <a:sym typeface="Inter"/>
              </a:rPr>
              <a:t>Captured information often omitted by Summary A.</a:t>
            </a:r>
          </a:p>
          <a:p>
            <a:pPr marL="284988" lvl="1" indent="-142494" algn="l">
              <a:lnSpc>
                <a:spcPts val="1848"/>
              </a:lnSpc>
              <a:buFont typeface="Arial"/>
              <a:buChar char="•"/>
            </a:pPr>
            <a:r>
              <a:rPr lang="en-US" sz="1320">
                <a:solidFill>
                  <a:srgbClr val="000000"/>
                </a:solidFill>
                <a:latin typeface="Inter"/>
                <a:ea typeface="Inter"/>
                <a:cs typeface="Inter"/>
                <a:sym typeface="Inter"/>
              </a:rPr>
              <a:t>More precise on key facts: dates, biopsy types, culture results, lab values.</a:t>
            </a:r>
          </a:p>
          <a:p>
            <a:pPr marL="284988" lvl="1" indent="-142494" algn="l">
              <a:lnSpc>
                <a:spcPts val="1848"/>
              </a:lnSpc>
              <a:buFont typeface="Arial"/>
              <a:buChar char="•"/>
            </a:pPr>
            <a:r>
              <a:rPr lang="en-US" sz="1320">
                <a:solidFill>
                  <a:srgbClr val="000000"/>
                </a:solidFill>
                <a:latin typeface="Inter"/>
                <a:ea typeface="Inter"/>
                <a:cs typeface="Inter"/>
                <a:sym typeface="Inter"/>
              </a:rPr>
              <a:t>Organized events chronologically, aiding case understanding.</a:t>
            </a:r>
          </a:p>
          <a:p>
            <a:pPr marL="284988" lvl="1" indent="-142494" algn="l">
              <a:lnSpc>
                <a:spcPts val="1848"/>
              </a:lnSpc>
              <a:buFont typeface="Arial"/>
              <a:buChar char="•"/>
            </a:pPr>
            <a:r>
              <a:rPr lang="en-US" sz="1320">
                <a:solidFill>
                  <a:srgbClr val="000000"/>
                </a:solidFill>
                <a:latin typeface="Inter"/>
                <a:ea typeface="Inter"/>
                <a:cs typeface="Inter"/>
                <a:sym typeface="Inter"/>
              </a:rPr>
              <a:t>Structured format with distinct sections for easier navigation.</a:t>
            </a:r>
          </a:p>
          <a:p>
            <a:pPr marL="284988" lvl="1" indent="-142494" algn="l">
              <a:lnSpc>
                <a:spcPts val="1848"/>
              </a:lnSpc>
              <a:buFont typeface="Arial"/>
              <a:buChar char="•"/>
            </a:pPr>
            <a:r>
              <a:rPr lang="en-US" sz="1320">
                <a:solidFill>
                  <a:srgbClr val="000000"/>
                </a:solidFill>
                <a:latin typeface="Inter"/>
                <a:ea typeface="Inter"/>
                <a:cs typeface="Inter"/>
                <a:sym typeface="Inter"/>
              </a:rPr>
              <a:t>Provided a fuller clinical picture, crucial for continuity of care and accurate assessment.</a:t>
            </a:r>
          </a:p>
        </p:txBody>
      </p:sp>
      <p:sp>
        <p:nvSpPr>
          <p:cNvPr id="9" name="TextBox 9"/>
          <p:cNvSpPr txBox="1"/>
          <p:nvPr/>
        </p:nvSpPr>
        <p:spPr>
          <a:xfrm>
            <a:off x="1043152" y="5114925"/>
            <a:ext cx="6334571" cy="1366573"/>
          </a:xfrm>
          <a:prstGeom prst="rect">
            <a:avLst/>
          </a:prstGeom>
        </p:spPr>
        <p:txBody>
          <a:bodyPr lIns="0" tIns="0" rIns="0" bIns="0" rtlCol="0" anchor="t">
            <a:spAutoFit/>
          </a:bodyPr>
          <a:lstStyle/>
          <a:p>
            <a:pPr algn="l">
              <a:lnSpc>
                <a:spcPts val="1852"/>
              </a:lnSpc>
            </a:pPr>
            <a:r>
              <a:rPr lang="en-US" sz="1322" b="1">
                <a:solidFill>
                  <a:srgbClr val="000000"/>
                </a:solidFill>
                <a:latin typeface="Inter Bold"/>
                <a:ea typeface="Inter Bold"/>
                <a:cs typeface="Inter Bold"/>
                <a:sym typeface="Inter Bold"/>
              </a:rPr>
              <a:t>When they </a:t>
            </a:r>
            <a:r>
              <a:rPr lang="en-US" sz="1322" b="1">
                <a:solidFill>
                  <a:srgbClr val="2CA02D"/>
                </a:solidFill>
                <a:latin typeface="Inter Bold"/>
                <a:ea typeface="Inter Bold"/>
                <a:cs typeface="Inter Bold"/>
                <a:sym typeface="Inter Bold"/>
              </a:rPr>
              <a:t>tied</a:t>
            </a:r>
          </a:p>
          <a:p>
            <a:pPr marL="285620" lvl="1" indent="-142810" algn="l">
              <a:lnSpc>
                <a:spcPts val="1852"/>
              </a:lnSpc>
              <a:buFont typeface="Arial"/>
              <a:buChar char="•"/>
            </a:pPr>
            <a:r>
              <a:rPr lang="en-US" sz="1322">
                <a:solidFill>
                  <a:srgbClr val="000000"/>
                </a:solidFill>
                <a:latin typeface="Inter"/>
                <a:ea typeface="Inter"/>
                <a:cs typeface="Inter"/>
                <a:sym typeface="Inter"/>
              </a:rPr>
              <a:t>Tradeoff between accuracy and completeness in summarization.</a:t>
            </a:r>
          </a:p>
          <a:p>
            <a:pPr marL="285620" lvl="1" indent="-142810" algn="l">
              <a:lnSpc>
                <a:spcPts val="1852"/>
              </a:lnSpc>
              <a:buFont typeface="Arial"/>
              <a:buChar char="•"/>
            </a:pPr>
            <a:r>
              <a:rPr lang="en-US" sz="1322">
                <a:solidFill>
                  <a:srgbClr val="000000"/>
                </a:solidFill>
                <a:latin typeface="Inter"/>
                <a:ea typeface="Inter"/>
                <a:cs typeface="Inter"/>
                <a:sym typeface="Inter"/>
              </a:rPr>
              <a:t>Summary A: Accurate but lacks detail; may fabricate information.</a:t>
            </a:r>
          </a:p>
          <a:p>
            <a:pPr marL="285620" lvl="1" indent="-142810" algn="l">
              <a:lnSpc>
                <a:spcPts val="1852"/>
              </a:lnSpc>
              <a:buFont typeface="Arial"/>
              <a:buChar char="•"/>
            </a:pPr>
            <a:r>
              <a:rPr lang="en-US" sz="1322">
                <a:solidFill>
                  <a:srgbClr val="000000"/>
                </a:solidFill>
                <a:latin typeface="Inter"/>
                <a:ea typeface="Inter"/>
                <a:cs typeface="Inter"/>
                <a:sym typeface="Inter"/>
              </a:rPr>
              <a:t>Summary B: Complete but can misrepresent timelines or omit crucial details.</a:t>
            </a:r>
          </a:p>
          <a:p>
            <a:pPr marL="285620" lvl="1" indent="-142810" algn="l">
              <a:lnSpc>
                <a:spcPts val="1852"/>
              </a:lnSpc>
              <a:buFont typeface="Arial"/>
              <a:buChar char="•"/>
            </a:pPr>
            <a:r>
              <a:rPr lang="en-US" sz="1322">
                <a:solidFill>
                  <a:srgbClr val="000000"/>
                </a:solidFill>
                <a:latin typeface="Inter"/>
                <a:ea typeface="Inter"/>
                <a:cs typeface="Inter"/>
                <a:sym typeface="Inter"/>
              </a:rPr>
              <a:t>A's strengths: Organization and focus.</a:t>
            </a:r>
          </a:p>
          <a:p>
            <a:pPr marL="285620" lvl="1" indent="-142810" algn="l">
              <a:lnSpc>
                <a:spcPts val="1852"/>
              </a:lnSpc>
              <a:buFont typeface="Arial"/>
              <a:buChar char="•"/>
            </a:pPr>
            <a:r>
              <a:rPr lang="en-US" sz="1322">
                <a:solidFill>
                  <a:srgbClr val="000000"/>
                </a:solidFill>
                <a:latin typeface="Inter"/>
                <a:ea typeface="Inter"/>
                <a:cs typeface="Inter"/>
                <a:sym typeface="Inter"/>
              </a:rPr>
              <a:t>B's strengths: Thoroughness.</a:t>
            </a:r>
          </a:p>
        </p:txBody>
      </p:sp>
      <p:sp>
        <p:nvSpPr>
          <p:cNvPr id="10" name="AutoShape 10"/>
          <p:cNvSpPr/>
          <p:nvPr/>
        </p:nvSpPr>
        <p:spPr>
          <a:xfrm flipH="1" flipV="1">
            <a:off x="184311" y="978989"/>
            <a:ext cx="17847211" cy="49711"/>
          </a:xfrm>
          <a:prstGeom prst="line">
            <a:avLst/>
          </a:prstGeom>
          <a:ln w="38100" cap="flat">
            <a:solidFill>
              <a:srgbClr val="000000"/>
            </a:solidFill>
            <a:prstDash val="solid"/>
            <a:headEnd type="none" w="sm" len="sm"/>
            <a:tailEnd type="none" w="sm" len="sm"/>
          </a:ln>
        </p:spPr>
      </p:sp>
      <p:sp>
        <p:nvSpPr>
          <p:cNvPr id="11" name="AutoShape 11"/>
          <p:cNvSpPr/>
          <p:nvPr/>
        </p:nvSpPr>
        <p:spPr>
          <a:xfrm flipV="1">
            <a:off x="10357351" y="1117993"/>
            <a:ext cx="0" cy="5363505"/>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Freeform 3"/>
          <p:cNvSpPr/>
          <p:nvPr/>
        </p:nvSpPr>
        <p:spPr>
          <a:xfrm>
            <a:off x="10155443" y="1028700"/>
            <a:ext cx="7876079" cy="7876079"/>
          </a:xfrm>
          <a:custGeom>
            <a:avLst/>
            <a:gdLst/>
            <a:ahLst/>
            <a:cxnLst/>
            <a:rect l="l" t="t" r="r" b="b"/>
            <a:pathLst>
              <a:path w="7876079" h="7876079">
                <a:moveTo>
                  <a:pt x="0" y="0"/>
                </a:moveTo>
                <a:lnTo>
                  <a:pt x="7876078" y="0"/>
                </a:lnTo>
                <a:lnTo>
                  <a:pt x="7876078" y="7876079"/>
                </a:lnTo>
                <a:lnTo>
                  <a:pt x="0" y="7876079"/>
                </a:lnTo>
                <a:lnTo>
                  <a:pt x="0" y="0"/>
                </a:lnTo>
                <a:close/>
              </a:path>
            </a:pathLst>
          </a:custGeom>
          <a:blipFill>
            <a:blip r:embed="rId3"/>
            <a:stretch>
              <a:fillRect/>
            </a:stretch>
          </a:blipFill>
        </p:spPr>
      </p:sp>
      <p:sp>
        <p:nvSpPr>
          <p:cNvPr id="4" name="TextBox 4"/>
          <p:cNvSpPr txBox="1"/>
          <p:nvPr/>
        </p:nvSpPr>
        <p:spPr>
          <a:xfrm>
            <a:off x="184311" y="95112"/>
            <a:ext cx="12975503" cy="662873"/>
          </a:xfrm>
          <a:prstGeom prst="rect">
            <a:avLst/>
          </a:prstGeom>
        </p:spPr>
        <p:txBody>
          <a:bodyPr lIns="0" tIns="0" rIns="0" bIns="0" rtlCol="0" anchor="t">
            <a:spAutoFit/>
          </a:bodyPr>
          <a:lstStyle/>
          <a:p>
            <a:pPr algn="l">
              <a:lnSpc>
                <a:spcPts val="5463"/>
              </a:lnSpc>
              <a:spcBef>
                <a:spcPct val="0"/>
              </a:spcBef>
            </a:pPr>
            <a:r>
              <a:rPr lang="en-US" sz="3902" b="1">
                <a:solidFill>
                  <a:srgbClr val="000000"/>
                </a:solidFill>
                <a:latin typeface="Red Hat Display Bold"/>
                <a:ea typeface="Red Hat Display Bold"/>
                <a:cs typeface="Red Hat Display Bold"/>
                <a:sym typeface="Red Hat Display Bold"/>
              </a:rPr>
              <a:t>PAIRWISE COMPARISONS ACROSS 3 RUNS</a:t>
            </a:r>
          </a:p>
        </p:txBody>
      </p:sp>
      <p:sp>
        <p:nvSpPr>
          <p:cNvPr id="5" name="TextBox 5"/>
          <p:cNvSpPr txBox="1"/>
          <p:nvPr/>
        </p:nvSpPr>
        <p:spPr>
          <a:xfrm>
            <a:off x="393259" y="1513664"/>
            <a:ext cx="7929578" cy="7175065"/>
          </a:xfrm>
          <a:prstGeom prst="rect">
            <a:avLst/>
          </a:prstGeom>
        </p:spPr>
        <p:txBody>
          <a:bodyPr lIns="0" tIns="0" rIns="0" bIns="0" rtlCol="0" anchor="t">
            <a:spAutoFit/>
          </a:bodyPr>
          <a:lstStyle/>
          <a:p>
            <a:pPr algn="l">
              <a:lnSpc>
                <a:spcPts val="3069"/>
              </a:lnSpc>
            </a:pPr>
            <a:r>
              <a:rPr lang="en-US" sz="2192" b="1">
                <a:solidFill>
                  <a:srgbClr val="000000"/>
                </a:solidFill>
                <a:latin typeface="Inter Bold"/>
                <a:ea typeface="Inter Bold"/>
                <a:cs typeface="Inter Bold"/>
                <a:sym typeface="Inter Bold"/>
              </a:rPr>
              <a:t>Summarizer 2 (B) vs. Clinician (A): </a:t>
            </a:r>
          </a:p>
          <a:p>
            <a:pPr marL="473418" lvl="1" indent="-236709" algn="l">
              <a:lnSpc>
                <a:spcPts val="3069"/>
              </a:lnSpc>
              <a:buFont typeface="Arial"/>
              <a:buChar char="•"/>
            </a:pPr>
            <a:r>
              <a:rPr lang="en-US" sz="2192">
                <a:solidFill>
                  <a:srgbClr val="000000"/>
                </a:solidFill>
                <a:latin typeface="Inter"/>
                <a:ea typeface="Inter"/>
                <a:cs typeface="Inter"/>
                <a:sym typeface="Inter"/>
              </a:rPr>
              <a:t>Superior Completeness: Summarizer 2 included more relevant details from source records, capturing crucial historical context and providing comprehensive current information often omitted by A.</a:t>
            </a:r>
          </a:p>
          <a:p>
            <a:pPr marL="473418" lvl="1" indent="-236709" algn="l">
              <a:lnSpc>
                <a:spcPts val="3069"/>
              </a:lnSpc>
              <a:buFont typeface="Arial"/>
              <a:buChar char="•"/>
            </a:pPr>
            <a:r>
              <a:rPr lang="en-US" sz="2192">
                <a:solidFill>
                  <a:srgbClr val="000000"/>
                </a:solidFill>
                <a:latin typeface="Inter"/>
                <a:ea typeface="Inter"/>
                <a:cs typeface="Inter"/>
                <a:sym typeface="Inter"/>
              </a:rPr>
              <a:t>Higher Factual Accuracy: It offered a more precise reflection of dates and detailed information, avoiding the oversimplifications or contradictions found in A.</a:t>
            </a:r>
          </a:p>
          <a:p>
            <a:pPr marL="473418" lvl="1" indent="-236709" algn="l">
              <a:lnSpc>
                <a:spcPts val="3069"/>
              </a:lnSpc>
              <a:buFont typeface="Arial"/>
              <a:buChar char="•"/>
            </a:pPr>
            <a:r>
              <a:rPr lang="en-US" sz="2192">
                <a:solidFill>
                  <a:srgbClr val="000000"/>
                </a:solidFill>
                <a:latin typeface="Inter"/>
                <a:ea typeface="Inter"/>
                <a:cs typeface="Inter"/>
                <a:sym typeface="Inter"/>
              </a:rPr>
              <a:t>Better Chronological Order: B presented history in a clearer, more detailed sequence, often using helpful chronological lists or dated key events.</a:t>
            </a:r>
          </a:p>
          <a:p>
            <a:pPr marL="473418" lvl="1" indent="-236709" algn="l">
              <a:lnSpc>
                <a:spcPts val="3069"/>
              </a:lnSpc>
              <a:buFont typeface="Arial"/>
              <a:buChar char="•"/>
            </a:pPr>
            <a:r>
              <a:rPr lang="en-US" sz="2192">
                <a:solidFill>
                  <a:srgbClr val="000000"/>
                </a:solidFill>
                <a:latin typeface="Inter"/>
                <a:ea typeface="Inter"/>
                <a:cs typeface="Inter"/>
                <a:sym typeface="Inter"/>
              </a:rPr>
              <a:t>Superior Organization &amp; Clarity: With a better-organized structure, Summarizer 2 utilized effective formatting for readability and logical structuring to facilitate quick review.</a:t>
            </a:r>
          </a:p>
          <a:p>
            <a:pPr marL="473418" lvl="1" indent="-236709" algn="l">
              <a:lnSpc>
                <a:spcPts val="3069"/>
              </a:lnSpc>
              <a:buFont typeface="Arial"/>
              <a:buChar char="•"/>
            </a:pPr>
            <a:r>
              <a:rPr lang="en-US" sz="2192">
                <a:solidFill>
                  <a:srgbClr val="000000"/>
                </a:solidFill>
                <a:latin typeface="Inter"/>
                <a:ea typeface="Inter"/>
                <a:cs typeface="Inter"/>
                <a:sym typeface="Inter"/>
              </a:rPr>
              <a:t>Greater Clinical Relevance: Combining accuracy and completeness, B was judged more useful, providing necessary depth and breadth for specialist understanding.</a:t>
            </a:r>
          </a:p>
        </p:txBody>
      </p:sp>
      <p:sp>
        <p:nvSpPr>
          <p:cNvPr id="6" name="AutoShape 6"/>
          <p:cNvSpPr/>
          <p:nvPr/>
        </p:nvSpPr>
        <p:spPr>
          <a:xfrm flipH="1" flipV="1">
            <a:off x="184311" y="978989"/>
            <a:ext cx="17847211" cy="49711"/>
          </a:xfrm>
          <a:prstGeom prst="line">
            <a:avLst/>
          </a:prstGeom>
          <a:ln w="38100" cap="flat">
            <a:solidFill>
              <a:srgbClr val="000000"/>
            </a:solidFill>
            <a:prstDash val="solid"/>
            <a:headEnd type="none" w="sm" len="sm"/>
            <a:tailEnd type="none" w="sm" len="sm"/>
          </a:ln>
        </p:spPr>
      </p:sp>
      <p:sp>
        <p:nvSpPr>
          <p:cNvPr id="7" name="AutoShape 7"/>
          <p:cNvSpPr/>
          <p:nvPr/>
        </p:nvSpPr>
        <p:spPr>
          <a:xfrm flipV="1">
            <a:off x="10155443" y="1199993"/>
            <a:ext cx="0" cy="8058307"/>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Freeform 3"/>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a:stretch>
          </a:blipFill>
        </p:spPr>
      </p:sp>
      <p:sp>
        <p:nvSpPr>
          <p:cNvPr id="4" name="TextBox 4"/>
          <p:cNvSpPr txBox="1"/>
          <p:nvPr/>
        </p:nvSpPr>
        <p:spPr>
          <a:xfrm>
            <a:off x="10291425" y="282325"/>
            <a:ext cx="7996575" cy="2879921"/>
          </a:xfrm>
          <a:prstGeom prst="rect">
            <a:avLst/>
          </a:prstGeom>
        </p:spPr>
        <p:txBody>
          <a:bodyPr lIns="0" tIns="0" rIns="0" bIns="0" rtlCol="0" anchor="t">
            <a:spAutoFit/>
          </a:bodyPr>
          <a:lstStyle/>
          <a:p>
            <a:pPr algn="l">
              <a:lnSpc>
                <a:spcPts val="7689"/>
              </a:lnSpc>
              <a:spcBef>
                <a:spcPct val="0"/>
              </a:spcBef>
            </a:pPr>
            <a:r>
              <a:rPr lang="en-US" sz="5492" b="1">
                <a:solidFill>
                  <a:srgbClr val="000000"/>
                </a:solidFill>
                <a:latin typeface="Red Hat Display Bold"/>
                <a:ea typeface="Red Hat Display Bold"/>
                <a:cs typeface="Red Hat Display Bold"/>
                <a:sym typeface="Red Hat Display Bold"/>
              </a:rPr>
              <a:t>EMBEDDING SIMILARITIES TO PATIENT RECORDS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879305"/>
            <a:ext cx="7747720" cy="7692167"/>
          </a:xfrm>
          <a:custGeom>
            <a:avLst/>
            <a:gdLst/>
            <a:ahLst/>
            <a:cxnLst/>
            <a:rect l="l" t="t" r="r" b="b"/>
            <a:pathLst>
              <a:path w="7747720" h="7692167">
                <a:moveTo>
                  <a:pt x="0" y="0"/>
                </a:moveTo>
                <a:lnTo>
                  <a:pt x="7747720" y="0"/>
                </a:lnTo>
                <a:lnTo>
                  <a:pt x="7747720" y="7692167"/>
                </a:lnTo>
                <a:lnTo>
                  <a:pt x="0" y="7692167"/>
                </a:lnTo>
                <a:lnTo>
                  <a:pt x="0" y="0"/>
                </a:lnTo>
                <a:close/>
              </a:path>
            </a:pathLst>
          </a:custGeom>
          <a:blipFill>
            <a:blip r:embed="rId2"/>
            <a:stretch>
              <a:fillRect b="-87932"/>
            </a:stretch>
          </a:blipFill>
        </p:spPr>
      </p:sp>
      <p:sp>
        <p:nvSpPr>
          <p:cNvPr id="3" name="Freeform 3"/>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3"/>
            <a:stretch>
              <a:fillRect/>
            </a:stretch>
          </a:blipFill>
        </p:spPr>
      </p:sp>
      <p:sp>
        <p:nvSpPr>
          <p:cNvPr id="4" name="TextBox 4"/>
          <p:cNvSpPr txBox="1"/>
          <p:nvPr/>
        </p:nvSpPr>
        <p:spPr>
          <a:xfrm>
            <a:off x="1028700" y="952500"/>
            <a:ext cx="12790061" cy="662940"/>
          </a:xfrm>
          <a:prstGeom prst="rect">
            <a:avLst/>
          </a:prstGeom>
        </p:spPr>
        <p:txBody>
          <a:bodyPr lIns="0" tIns="0" rIns="0" bIns="0" rtlCol="0" anchor="t">
            <a:spAutoFit/>
          </a:bodyPr>
          <a:lstStyle/>
          <a:p>
            <a:pPr algn="l">
              <a:lnSpc>
                <a:spcPts val="5459"/>
              </a:lnSpc>
              <a:spcBef>
                <a:spcPct val="0"/>
              </a:spcBef>
            </a:pPr>
            <a:r>
              <a:rPr lang="en-US" sz="3900" b="1">
                <a:solidFill>
                  <a:srgbClr val="000000"/>
                </a:solidFill>
                <a:latin typeface="Red Hat Display Bold"/>
                <a:ea typeface="Red Hat Display Bold"/>
                <a:cs typeface="Red Hat Display Bold"/>
                <a:sym typeface="Red Hat Display Bold"/>
              </a:rPr>
              <a:t>LLM GRADING FRAMEWORK DETAILS</a:t>
            </a:r>
          </a:p>
        </p:txBody>
      </p:sp>
      <p:sp>
        <p:nvSpPr>
          <p:cNvPr id="5" name="Freeform 5"/>
          <p:cNvSpPr/>
          <p:nvPr/>
        </p:nvSpPr>
        <p:spPr>
          <a:xfrm>
            <a:off x="8041585" y="2079061"/>
            <a:ext cx="8286583" cy="7179239"/>
          </a:xfrm>
          <a:custGeom>
            <a:avLst/>
            <a:gdLst/>
            <a:ahLst/>
            <a:cxnLst/>
            <a:rect l="l" t="t" r="r" b="b"/>
            <a:pathLst>
              <a:path w="8286583" h="7179239">
                <a:moveTo>
                  <a:pt x="0" y="0"/>
                </a:moveTo>
                <a:lnTo>
                  <a:pt x="8286584" y="0"/>
                </a:lnTo>
                <a:lnTo>
                  <a:pt x="8286584" y="7179239"/>
                </a:lnTo>
                <a:lnTo>
                  <a:pt x="0" y="7179239"/>
                </a:lnTo>
                <a:lnTo>
                  <a:pt x="0" y="0"/>
                </a:lnTo>
                <a:close/>
              </a:path>
            </a:pathLst>
          </a:custGeom>
          <a:blipFill>
            <a:blip r:embed="rId2"/>
            <a:stretch>
              <a:fillRect t="-115364"/>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5314051"/>
            <a:ext cx="6212152" cy="4141435"/>
          </a:xfrm>
          <a:custGeom>
            <a:avLst/>
            <a:gdLst/>
            <a:ahLst/>
            <a:cxnLst/>
            <a:rect l="l" t="t" r="r" b="b"/>
            <a:pathLst>
              <a:path w="6212152" h="4141435">
                <a:moveTo>
                  <a:pt x="0" y="0"/>
                </a:moveTo>
                <a:lnTo>
                  <a:pt x="6212152" y="0"/>
                </a:lnTo>
                <a:lnTo>
                  <a:pt x="6212152" y="4141435"/>
                </a:lnTo>
                <a:lnTo>
                  <a:pt x="0" y="4141435"/>
                </a:lnTo>
                <a:lnTo>
                  <a:pt x="0" y="0"/>
                </a:lnTo>
                <a:close/>
              </a:path>
            </a:pathLst>
          </a:custGeom>
          <a:blipFill>
            <a:blip r:embed="rId2"/>
            <a:stretch>
              <a:fillRect/>
            </a:stretch>
          </a:blipFill>
        </p:spPr>
      </p:sp>
      <p:sp>
        <p:nvSpPr>
          <p:cNvPr id="4" name="Freeform 4"/>
          <p:cNvSpPr/>
          <p:nvPr/>
        </p:nvSpPr>
        <p:spPr>
          <a:xfrm>
            <a:off x="5899405" y="1053239"/>
            <a:ext cx="6221248" cy="4147499"/>
          </a:xfrm>
          <a:custGeom>
            <a:avLst/>
            <a:gdLst/>
            <a:ahLst/>
            <a:cxnLst/>
            <a:rect l="l" t="t" r="r" b="b"/>
            <a:pathLst>
              <a:path w="6221248" h="4147499">
                <a:moveTo>
                  <a:pt x="0" y="0"/>
                </a:moveTo>
                <a:lnTo>
                  <a:pt x="6221248" y="0"/>
                </a:lnTo>
                <a:lnTo>
                  <a:pt x="6221248" y="4147499"/>
                </a:lnTo>
                <a:lnTo>
                  <a:pt x="0" y="4147499"/>
                </a:lnTo>
                <a:lnTo>
                  <a:pt x="0" y="0"/>
                </a:lnTo>
                <a:close/>
              </a:path>
            </a:pathLst>
          </a:custGeom>
          <a:blipFill>
            <a:blip r:embed="rId3"/>
            <a:stretch>
              <a:fillRect/>
            </a:stretch>
          </a:blipFill>
        </p:spPr>
      </p:sp>
      <p:sp>
        <p:nvSpPr>
          <p:cNvPr id="5" name="Freeform 5"/>
          <p:cNvSpPr/>
          <p:nvPr/>
        </p:nvSpPr>
        <p:spPr>
          <a:xfrm>
            <a:off x="12064488" y="5392801"/>
            <a:ext cx="6094027" cy="4062685"/>
          </a:xfrm>
          <a:custGeom>
            <a:avLst/>
            <a:gdLst/>
            <a:ahLst/>
            <a:cxnLst/>
            <a:rect l="l" t="t" r="r" b="b"/>
            <a:pathLst>
              <a:path w="6094027" h="4062685">
                <a:moveTo>
                  <a:pt x="0" y="0"/>
                </a:moveTo>
                <a:lnTo>
                  <a:pt x="6094027" y="0"/>
                </a:lnTo>
                <a:lnTo>
                  <a:pt x="6094027" y="4062685"/>
                </a:lnTo>
                <a:lnTo>
                  <a:pt x="0" y="4062685"/>
                </a:lnTo>
                <a:lnTo>
                  <a:pt x="0" y="0"/>
                </a:lnTo>
                <a:close/>
              </a:path>
            </a:pathLst>
          </a:custGeom>
          <a:blipFill>
            <a:blip r:embed="rId4"/>
            <a:stretch>
              <a:fillRect/>
            </a:stretch>
          </a:blipFill>
        </p:spPr>
      </p:sp>
      <p:sp>
        <p:nvSpPr>
          <p:cNvPr id="6" name="Freeform 6"/>
          <p:cNvSpPr/>
          <p:nvPr/>
        </p:nvSpPr>
        <p:spPr>
          <a:xfrm>
            <a:off x="6060327" y="5343921"/>
            <a:ext cx="6167347" cy="4111565"/>
          </a:xfrm>
          <a:custGeom>
            <a:avLst/>
            <a:gdLst/>
            <a:ahLst/>
            <a:cxnLst/>
            <a:rect l="l" t="t" r="r" b="b"/>
            <a:pathLst>
              <a:path w="6167347" h="4111565">
                <a:moveTo>
                  <a:pt x="0" y="0"/>
                </a:moveTo>
                <a:lnTo>
                  <a:pt x="6167346" y="0"/>
                </a:lnTo>
                <a:lnTo>
                  <a:pt x="6167346" y="4111565"/>
                </a:lnTo>
                <a:lnTo>
                  <a:pt x="0" y="4111565"/>
                </a:lnTo>
                <a:lnTo>
                  <a:pt x="0" y="0"/>
                </a:lnTo>
                <a:close/>
              </a:path>
            </a:pathLst>
          </a:custGeom>
          <a:blipFill>
            <a:blip r:embed="rId5"/>
            <a:stretch>
              <a:fillRect/>
            </a:stretch>
          </a:blipFill>
        </p:spPr>
      </p:sp>
      <p:sp>
        <p:nvSpPr>
          <p:cNvPr id="7" name="Freeform 7"/>
          <p:cNvSpPr/>
          <p:nvPr/>
        </p:nvSpPr>
        <p:spPr>
          <a:xfrm>
            <a:off x="78293" y="1150603"/>
            <a:ext cx="5982033" cy="3988022"/>
          </a:xfrm>
          <a:custGeom>
            <a:avLst/>
            <a:gdLst/>
            <a:ahLst/>
            <a:cxnLst/>
            <a:rect l="l" t="t" r="r" b="b"/>
            <a:pathLst>
              <a:path w="5982033" h="3988022">
                <a:moveTo>
                  <a:pt x="0" y="0"/>
                </a:moveTo>
                <a:lnTo>
                  <a:pt x="5982034" y="0"/>
                </a:lnTo>
                <a:lnTo>
                  <a:pt x="5982034" y="3988022"/>
                </a:lnTo>
                <a:lnTo>
                  <a:pt x="0" y="3988022"/>
                </a:lnTo>
                <a:lnTo>
                  <a:pt x="0" y="0"/>
                </a:lnTo>
                <a:close/>
              </a:path>
            </a:pathLst>
          </a:custGeom>
          <a:blipFill>
            <a:blip r:embed="rId6"/>
            <a:stretch>
              <a:fillRect/>
            </a:stretch>
          </a:blipFill>
        </p:spPr>
      </p:sp>
      <p:sp>
        <p:nvSpPr>
          <p:cNvPr id="8" name="Freeform 8"/>
          <p:cNvSpPr/>
          <p:nvPr/>
        </p:nvSpPr>
        <p:spPr>
          <a:xfrm>
            <a:off x="11986315" y="1028700"/>
            <a:ext cx="6172200" cy="4114800"/>
          </a:xfrm>
          <a:custGeom>
            <a:avLst/>
            <a:gdLst/>
            <a:ahLst/>
            <a:cxnLst/>
            <a:rect l="l" t="t" r="r" b="b"/>
            <a:pathLst>
              <a:path w="6172200" h="4114800">
                <a:moveTo>
                  <a:pt x="0" y="0"/>
                </a:moveTo>
                <a:lnTo>
                  <a:pt x="6172200" y="0"/>
                </a:lnTo>
                <a:lnTo>
                  <a:pt x="6172200" y="4114800"/>
                </a:lnTo>
                <a:lnTo>
                  <a:pt x="0" y="4114800"/>
                </a:lnTo>
                <a:lnTo>
                  <a:pt x="0" y="0"/>
                </a:lnTo>
                <a:close/>
              </a:path>
            </a:pathLst>
          </a:custGeom>
          <a:blipFill>
            <a:blip r:embed="rId7"/>
            <a:stretch>
              <a:fillRect/>
            </a:stretch>
          </a:blipFill>
        </p:spPr>
      </p:sp>
      <p:sp>
        <p:nvSpPr>
          <p:cNvPr id="9" name="TextBox 9"/>
          <p:cNvSpPr txBox="1"/>
          <p:nvPr/>
        </p:nvSpPr>
        <p:spPr>
          <a:xfrm>
            <a:off x="78292" y="-59005"/>
            <a:ext cx="4036507" cy="892197"/>
          </a:xfrm>
          <a:prstGeom prst="rect">
            <a:avLst/>
          </a:prstGeom>
        </p:spPr>
        <p:txBody>
          <a:bodyPr wrap="square" lIns="0" tIns="0" rIns="0" bIns="0" rtlCol="0" anchor="t">
            <a:spAutoFit/>
          </a:bodyPr>
          <a:lstStyle/>
          <a:p>
            <a:pPr algn="ctr">
              <a:lnSpc>
                <a:spcPts val="7357"/>
              </a:lnSpc>
            </a:pPr>
            <a:r>
              <a:rPr lang="en-US" sz="5255" b="1" dirty="0">
                <a:solidFill>
                  <a:srgbClr val="000000"/>
                </a:solidFill>
                <a:latin typeface="Canva Sans Bold"/>
                <a:ea typeface="Canva Sans Bold"/>
                <a:cs typeface="Canva Sans Bold"/>
                <a:sym typeface="Canva Sans Bold"/>
              </a:rPr>
              <a:t>Histograms</a:t>
            </a:r>
          </a:p>
        </p:txBody>
      </p:sp>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8"/>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Freeform 3"/>
          <p:cNvSpPr/>
          <p:nvPr/>
        </p:nvSpPr>
        <p:spPr>
          <a:xfrm>
            <a:off x="576277" y="1035970"/>
            <a:ext cx="6704908" cy="4469939"/>
          </a:xfrm>
          <a:custGeom>
            <a:avLst/>
            <a:gdLst/>
            <a:ahLst/>
            <a:cxnLst/>
            <a:rect l="l" t="t" r="r" b="b"/>
            <a:pathLst>
              <a:path w="6704908" h="4469939">
                <a:moveTo>
                  <a:pt x="0" y="0"/>
                </a:moveTo>
                <a:lnTo>
                  <a:pt x="6704908" y="0"/>
                </a:lnTo>
                <a:lnTo>
                  <a:pt x="6704908" y="4469939"/>
                </a:lnTo>
                <a:lnTo>
                  <a:pt x="0" y="4469939"/>
                </a:lnTo>
                <a:lnTo>
                  <a:pt x="0" y="0"/>
                </a:lnTo>
                <a:close/>
              </a:path>
            </a:pathLst>
          </a:custGeom>
          <a:blipFill>
            <a:blip r:embed="rId3"/>
            <a:stretch>
              <a:fillRect/>
            </a:stretch>
          </a:blipFill>
        </p:spPr>
      </p:sp>
      <p:sp>
        <p:nvSpPr>
          <p:cNvPr id="4" name="Freeform 4"/>
          <p:cNvSpPr/>
          <p:nvPr/>
        </p:nvSpPr>
        <p:spPr>
          <a:xfrm>
            <a:off x="8519293" y="1028700"/>
            <a:ext cx="6715813" cy="4477209"/>
          </a:xfrm>
          <a:custGeom>
            <a:avLst/>
            <a:gdLst/>
            <a:ahLst/>
            <a:cxnLst/>
            <a:rect l="l" t="t" r="r" b="b"/>
            <a:pathLst>
              <a:path w="6715813" h="4477209">
                <a:moveTo>
                  <a:pt x="0" y="0"/>
                </a:moveTo>
                <a:lnTo>
                  <a:pt x="6715813" y="0"/>
                </a:lnTo>
                <a:lnTo>
                  <a:pt x="6715813" y="4477209"/>
                </a:lnTo>
                <a:lnTo>
                  <a:pt x="0" y="4477209"/>
                </a:lnTo>
                <a:lnTo>
                  <a:pt x="0" y="0"/>
                </a:lnTo>
                <a:close/>
              </a:path>
            </a:pathLst>
          </a:custGeom>
          <a:blipFill>
            <a:blip r:embed="rId4"/>
            <a:stretch>
              <a:fillRect/>
            </a:stretch>
          </a:blipFill>
        </p:spPr>
      </p:sp>
      <p:sp>
        <p:nvSpPr>
          <p:cNvPr id="5" name="Freeform 5"/>
          <p:cNvSpPr/>
          <p:nvPr/>
        </p:nvSpPr>
        <p:spPr>
          <a:xfrm>
            <a:off x="576277" y="5384715"/>
            <a:ext cx="6780686" cy="4520457"/>
          </a:xfrm>
          <a:custGeom>
            <a:avLst/>
            <a:gdLst/>
            <a:ahLst/>
            <a:cxnLst/>
            <a:rect l="l" t="t" r="r" b="b"/>
            <a:pathLst>
              <a:path w="6780686" h="4520457">
                <a:moveTo>
                  <a:pt x="0" y="0"/>
                </a:moveTo>
                <a:lnTo>
                  <a:pt x="6780686" y="0"/>
                </a:lnTo>
                <a:lnTo>
                  <a:pt x="6780686" y="4520457"/>
                </a:lnTo>
                <a:lnTo>
                  <a:pt x="0" y="4520457"/>
                </a:lnTo>
                <a:lnTo>
                  <a:pt x="0" y="0"/>
                </a:lnTo>
                <a:close/>
              </a:path>
            </a:pathLst>
          </a:custGeom>
          <a:blipFill>
            <a:blip r:embed="rId5"/>
            <a:stretch>
              <a:fillRect/>
            </a:stretch>
          </a:blipFill>
        </p:spPr>
      </p:sp>
      <p:sp>
        <p:nvSpPr>
          <p:cNvPr id="6" name="Freeform 6"/>
          <p:cNvSpPr/>
          <p:nvPr/>
        </p:nvSpPr>
        <p:spPr>
          <a:xfrm>
            <a:off x="8519293" y="5505909"/>
            <a:ext cx="6598895" cy="4399263"/>
          </a:xfrm>
          <a:custGeom>
            <a:avLst/>
            <a:gdLst/>
            <a:ahLst/>
            <a:cxnLst/>
            <a:rect l="l" t="t" r="r" b="b"/>
            <a:pathLst>
              <a:path w="6598895" h="4399263">
                <a:moveTo>
                  <a:pt x="0" y="0"/>
                </a:moveTo>
                <a:lnTo>
                  <a:pt x="6598895" y="0"/>
                </a:lnTo>
                <a:lnTo>
                  <a:pt x="6598895" y="4399263"/>
                </a:lnTo>
                <a:lnTo>
                  <a:pt x="0" y="4399263"/>
                </a:lnTo>
                <a:lnTo>
                  <a:pt x="0" y="0"/>
                </a:lnTo>
                <a:close/>
              </a:path>
            </a:pathLst>
          </a:custGeom>
          <a:blipFill>
            <a:blip r:embed="rId6"/>
            <a:stretch>
              <a:fillRect/>
            </a:stretch>
          </a:blipFill>
        </p:spPr>
      </p:sp>
      <p:sp>
        <p:nvSpPr>
          <p:cNvPr id="7" name="TextBox 7"/>
          <p:cNvSpPr txBox="1"/>
          <p:nvPr/>
        </p:nvSpPr>
        <p:spPr>
          <a:xfrm>
            <a:off x="9139238" y="4936807"/>
            <a:ext cx="9525" cy="365760"/>
          </a:xfrm>
          <a:prstGeom prst="rect">
            <a:avLst/>
          </a:prstGeom>
        </p:spPr>
        <p:txBody>
          <a:bodyPr lIns="0" tIns="0" rIns="0" bIns="0" rtlCol="0" anchor="t">
            <a:spAutoFit/>
          </a:bodyPr>
          <a:lstStyle/>
          <a:p>
            <a:pPr algn="ctr">
              <a:lnSpc>
                <a:spcPts val="2940"/>
              </a:lnSpc>
              <a:spcBef>
                <a:spcPct val="0"/>
              </a:spcBef>
            </a:pPr>
            <a:endParaRPr/>
          </a:p>
        </p:txBody>
      </p:sp>
      <p:sp>
        <p:nvSpPr>
          <p:cNvPr id="8" name="TextBox 8"/>
          <p:cNvSpPr txBox="1"/>
          <p:nvPr/>
        </p:nvSpPr>
        <p:spPr>
          <a:xfrm>
            <a:off x="78292" y="-59005"/>
            <a:ext cx="4341307" cy="892197"/>
          </a:xfrm>
          <a:prstGeom prst="rect">
            <a:avLst/>
          </a:prstGeom>
        </p:spPr>
        <p:txBody>
          <a:bodyPr wrap="square" lIns="0" tIns="0" rIns="0" bIns="0" rtlCol="0" anchor="t">
            <a:spAutoFit/>
          </a:bodyPr>
          <a:lstStyle/>
          <a:p>
            <a:pPr algn="ctr">
              <a:lnSpc>
                <a:spcPts val="7357"/>
              </a:lnSpc>
            </a:pPr>
            <a:r>
              <a:rPr lang="en-US" sz="5255" b="1" dirty="0">
                <a:solidFill>
                  <a:srgbClr val="000000"/>
                </a:solidFill>
                <a:latin typeface="Canva Sans Bold"/>
                <a:ea typeface="Canva Sans Bold"/>
                <a:cs typeface="Canva Sans Bold"/>
                <a:sym typeface="Canva Sans Bold"/>
              </a:rPr>
              <a:t>Histograms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25909" y="1371600"/>
            <a:ext cx="3146714" cy="8533463"/>
          </a:xfrm>
          <a:custGeom>
            <a:avLst/>
            <a:gdLst/>
            <a:ahLst/>
            <a:cxnLst/>
            <a:rect l="l" t="t" r="r" b="b"/>
            <a:pathLst>
              <a:path w="3146714" h="8533463">
                <a:moveTo>
                  <a:pt x="0" y="0"/>
                </a:moveTo>
                <a:lnTo>
                  <a:pt x="3146715" y="0"/>
                </a:lnTo>
                <a:lnTo>
                  <a:pt x="3146715" y="8533462"/>
                </a:lnTo>
                <a:lnTo>
                  <a:pt x="0" y="8533462"/>
                </a:lnTo>
                <a:lnTo>
                  <a:pt x="0" y="0"/>
                </a:lnTo>
                <a:close/>
              </a:path>
            </a:pathLst>
          </a:custGeom>
          <a:blipFill>
            <a:blip r:embed="rId2">
              <a:alphaModFix amt="10999"/>
            </a:blip>
            <a:stretch>
              <a:fillRect/>
            </a:stretch>
          </a:blipFill>
        </p:spPr>
      </p:sp>
      <p:sp>
        <p:nvSpPr>
          <p:cNvPr id="3" name="Freeform 3"/>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3"/>
            <a:stretch>
              <a:fillRect/>
            </a:stretch>
          </a:blipFill>
        </p:spPr>
      </p:sp>
      <p:sp>
        <p:nvSpPr>
          <p:cNvPr id="4" name="TextBox 4"/>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5" name="TextBox 5"/>
          <p:cNvSpPr txBox="1"/>
          <p:nvPr/>
        </p:nvSpPr>
        <p:spPr>
          <a:xfrm>
            <a:off x="990601" y="1872732"/>
            <a:ext cx="8409020" cy="6522876"/>
          </a:xfrm>
          <a:prstGeom prst="rect">
            <a:avLst/>
          </a:prstGeom>
        </p:spPr>
        <p:txBody>
          <a:bodyPr wrap="square" lIns="0" tIns="0" rIns="0" bIns="0" rtlCol="0" anchor="t">
            <a:spAutoFit/>
          </a:bodyPr>
          <a:lstStyle/>
          <a:p>
            <a:pPr marL="561337" lvl="1" indent="-280669" algn="l">
              <a:lnSpc>
                <a:spcPts val="4289"/>
              </a:lnSpc>
              <a:buFont typeface="Arial"/>
              <a:buChar char="•"/>
            </a:pPr>
            <a:r>
              <a:rPr lang="en-US" sz="2599" dirty="0">
                <a:solidFill>
                  <a:srgbClr val="000000"/>
                </a:solidFill>
                <a:latin typeface="Inter"/>
                <a:ea typeface="Inter"/>
                <a:cs typeface="Inter"/>
                <a:sym typeface="Inter"/>
              </a:rPr>
              <a:t>Average physician’s visit is </a:t>
            </a:r>
            <a:r>
              <a:rPr lang="en-US" sz="2599" b="1" dirty="0">
                <a:solidFill>
                  <a:srgbClr val="000000"/>
                </a:solidFill>
                <a:latin typeface="Inter Bold"/>
                <a:ea typeface="Inter Bold"/>
                <a:cs typeface="Inter Bold"/>
                <a:sym typeface="Inter Bold"/>
              </a:rPr>
              <a:t>18 minutes</a:t>
            </a:r>
            <a:r>
              <a:rPr lang="en-US" sz="2599" dirty="0">
                <a:solidFill>
                  <a:srgbClr val="000000"/>
                </a:solidFill>
                <a:latin typeface="Inter"/>
                <a:ea typeface="Inter"/>
                <a:cs typeface="Inter"/>
                <a:sym typeface="Inter"/>
              </a:rPr>
              <a:t> (no studies in veterinary medicine)</a:t>
            </a:r>
          </a:p>
          <a:p>
            <a:pPr algn="l">
              <a:lnSpc>
                <a:spcPts val="4289"/>
              </a:lnSpc>
            </a:pPr>
            <a:endParaRPr lang="en-US" sz="2599" dirty="0">
              <a:solidFill>
                <a:srgbClr val="000000"/>
              </a:solidFill>
              <a:latin typeface="Inter"/>
              <a:ea typeface="Inter"/>
              <a:cs typeface="Inter"/>
              <a:sym typeface="Inter"/>
            </a:endParaRPr>
          </a:p>
          <a:p>
            <a:pPr marL="561337" lvl="1" indent="-280669" algn="l">
              <a:lnSpc>
                <a:spcPts val="4289"/>
              </a:lnSpc>
              <a:buFont typeface="Arial"/>
              <a:buChar char="•"/>
            </a:pPr>
            <a:r>
              <a:rPr lang="en-US" sz="2599" dirty="0">
                <a:solidFill>
                  <a:srgbClr val="000000"/>
                </a:solidFill>
                <a:latin typeface="Inter"/>
                <a:ea typeface="Inter"/>
                <a:cs typeface="Inter"/>
                <a:sym typeface="Inter"/>
              </a:rPr>
              <a:t>Internal study of 30 specialists</a:t>
            </a:r>
          </a:p>
          <a:p>
            <a:pPr marL="1122675" lvl="2" indent="-374225" algn="l">
              <a:lnSpc>
                <a:spcPts val="4289"/>
              </a:lnSpc>
              <a:buFont typeface="Arial"/>
              <a:buChar char="⚬"/>
            </a:pPr>
            <a:r>
              <a:rPr lang="en-US" sz="2599" dirty="0">
                <a:solidFill>
                  <a:srgbClr val="000000"/>
                </a:solidFill>
                <a:latin typeface="Inter"/>
                <a:ea typeface="Inter"/>
                <a:cs typeface="Inter"/>
                <a:sym typeface="Inter"/>
              </a:rPr>
              <a:t>1-4 hours </a:t>
            </a:r>
            <a:r>
              <a:rPr lang="en-US" sz="2599" b="1" dirty="0">
                <a:solidFill>
                  <a:srgbClr val="000000"/>
                </a:solidFill>
                <a:latin typeface="Inter Bold"/>
                <a:ea typeface="Inter Bold"/>
                <a:cs typeface="Inter Bold"/>
                <a:sym typeface="Inter Bold"/>
              </a:rPr>
              <a:t>per patient</a:t>
            </a:r>
            <a:r>
              <a:rPr lang="en-US" sz="2599" dirty="0">
                <a:solidFill>
                  <a:srgbClr val="000000"/>
                </a:solidFill>
                <a:latin typeface="Inter"/>
                <a:ea typeface="Inter"/>
                <a:cs typeface="Inter"/>
                <a:sym typeface="Inter"/>
              </a:rPr>
              <a:t> spent on documentation</a:t>
            </a:r>
          </a:p>
          <a:p>
            <a:pPr algn="l">
              <a:lnSpc>
                <a:spcPts val="4289"/>
              </a:lnSpc>
            </a:pPr>
            <a:endParaRPr lang="en-US" sz="2599" dirty="0">
              <a:solidFill>
                <a:srgbClr val="000000"/>
              </a:solidFill>
              <a:latin typeface="Inter"/>
              <a:ea typeface="Inter"/>
              <a:cs typeface="Inter"/>
              <a:sym typeface="Inter"/>
            </a:endParaRPr>
          </a:p>
          <a:p>
            <a:pPr marL="561337" lvl="1" indent="-280669" algn="l">
              <a:lnSpc>
                <a:spcPts val="4289"/>
              </a:lnSpc>
              <a:buFont typeface="Arial"/>
              <a:buChar char="•"/>
            </a:pPr>
            <a:r>
              <a:rPr lang="en-US" sz="2599" dirty="0">
                <a:solidFill>
                  <a:srgbClr val="000000"/>
                </a:solidFill>
                <a:latin typeface="Inter"/>
                <a:ea typeface="Inter"/>
                <a:cs typeface="Inter"/>
                <a:sym typeface="Inter"/>
              </a:rPr>
              <a:t>Medical scribes have entered the workforce</a:t>
            </a:r>
          </a:p>
          <a:p>
            <a:pPr marL="1122675" lvl="2" indent="-374225" algn="l">
              <a:lnSpc>
                <a:spcPts val="4289"/>
              </a:lnSpc>
              <a:buFont typeface="Arial"/>
              <a:buChar char="⚬"/>
            </a:pPr>
            <a:r>
              <a:rPr lang="en-US" sz="2599" dirty="0">
                <a:solidFill>
                  <a:srgbClr val="000000"/>
                </a:solidFill>
                <a:latin typeface="Inter"/>
                <a:ea typeface="Inter"/>
                <a:cs typeface="Inter"/>
                <a:sym typeface="Inter"/>
              </a:rPr>
              <a:t>No validation studies in veterinary medicine</a:t>
            </a:r>
          </a:p>
          <a:p>
            <a:pPr marL="1122675" lvl="2" indent="-374225" algn="l">
              <a:lnSpc>
                <a:spcPts val="4289"/>
              </a:lnSpc>
              <a:buFont typeface="Arial"/>
              <a:buChar char="⚬"/>
            </a:pPr>
            <a:r>
              <a:rPr lang="en-US" sz="2599" dirty="0">
                <a:solidFill>
                  <a:srgbClr val="000000"/>
                </a:solidFill>
                <a:latin typeface="Inter"/>
                <a:ea typeface="Inter"/>
                <a:cs typeface="Inter"/>
                <a:sym typeface="Inter"/>
              </a:rPr>
              <a:t>Conflicting results in human medicine</a:t>
            </a:r>
          </a:p>
          <a:p>
            <a:pPr marL="1684012" lvl="3" indent="-421003" algn="l">
              <a:lnSpc>
                <a:spcPts val="4289"/>
              </a:lnSpc>
              <a:buFont typeface="Arial"/>
              <a:buChar char="￭"/>
            </a:pPr>
            <a:r>
              <a:rPr lang="en-US" sz="2599" dirty="0">
                <a:solidFill>
                  <a:srgbClr val="000000"/>
                </a:solidFill>
                <a:latin typeface="Inter"/>
                <a:ea typeface="Inter"/>
                <a:cs typeface="Inter"/>
                <a:sym typeface="Inter"/>
              </a:rPr>
              <a:t>“Perceived time-value” </a:t>
            </a:r>
          </a:p>
          <a:p>
            <a:pPr algn="l">
              <a:lnSpc>
                <a:spcPts val="4289"/>
              </a:lnSpc>
            </a:pPr>
            <a:endParaRPr lang="en-US" sz="2599" dirty="0">
              <a:solidFill>
                <a:srgbClr val="000000"/>
              </a:solidFill>
              <a:latin typeface="Inter"/>
              <a:ea typeface="Inter"/>
              <a:cs typeface="Inter"/>
              <a:sym typeface="Inter"/>
            </a:endParaRPr>
          </a:p>
          <a:p>
            <a:pPr marL="518158" lvl="1" indent="-259079" algn="l">
              <a:lnSpc>
                <a:spcPts val="3959"/>
              </a:lnSpc>
              <a:buFont typeface="Arial"/>
              <a:buChar char="•"/>
            </a:pPr>
            <a:r>
              <a:rPr lang="en-US" sz="2399" dirty="0">
                <a:solidFill>
                  <a:srgbClr val="000000"/>
                </a:solidFill>
                <a:latin typeface="Inter"/>
                <a:ea typeface="Inter"/>
                <a:cs typeface="Inter"/>
                <a:sym typeface="Inter"/>
              </a:rPr>
              <a:t>Data is still shared by stagnant systems (fax, email)</a:t>
            </a:r>
          </a:p>
        </p:txBody>
      </p:sp>
      <p:sp>
        <p:nvSpPr>
          <p:cNvPr id="6" name="TextBox 6"/>
          <p:cNvSpPr txBox="1"/>
          <p:nvPr/>
        </p:nvSpPr>
        <p:spPr>
          <a:xfrm>
            <a:off x="1033462" y="933450"/>
            <a:ext cx="8115300" cy="781049"/>
          </a:xfrm>
          <a:prstGeom prst="rect">
            <a:avLst/>
          </a:prstGeom>
        </p:spPr>
        <p:txBody>
          <a:bodyPr lIns="0" tIns="0" rIns="0" bIns="0" rtlCol="0" anchor="t">
            <a:spAutoFit/>
          </a:bodyPr>
          <a:lstStyle/>
          <a:p>
            <a:pPr algn="l">
              <a:lnSpc>
                <a:spcPts val="6300"/>
              </a:lnSpc>
              <a:spcBef>
                <a:spcPct val="0"/>
              </a:spcBef>
            </a:pPr>
            <a:r>
              <a:rPr lang="en-US" sz="4500" b="1">
                <a:solidFill>
                  <a:srgbClr val="000000"/>
                </a:solidFill>
                <a:latin typeface="Red Hat Display Bold"/>
                <a:ea typeface="Red Hat Display Bold"/>
                <a:cs typeface="Red Hat Display Bold"/>
                <a:sym typeface="Red Hat Display Bold"/>
              </a:rPr>
              <a:t>MODERN-DAY CLINICS</a:t>
            </a:r>
          </a:p>
        </p:txBody>
      </p:sp>
      <p:sp>
        <p:nvSpPr>
          <p:cNvPr id="7" name="Freeform 7"/>
          <p:cNvSpPr/>
          <p:nvPr/>
        </p:nvSpPr>
        <p:spPr>
          <a:xfrm>
            <a:off x="8952908" y="2130409"/>
            <a:ext cx="9214527" cy="6910896"/>
          </a:xfrm>
          <a:custGeom>
            <a:avLst/>
            <a:gdLst/>
            <a:ahLst/>
            <a:cxnLst/>
            <a:rect l="l" t="t" r="r" b="b"/>
            <a:pathLst>
              <a:path w="9214527" h="6910896">
                <a:moveTo>
                  <a:pt x="0" y="0"/>
                </a:moveTo>
                <a:lnTo>
                  <a:pt x="9214527" y="0"/>
                </a:lnTo>
                <a:lnTo>
                  <a:pt x="9214527" y="6910895"/>
                </a:lnTo>
                <a:lnTo>
                  <a:pt x="0" y="6910895"/>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TextBox 3"/>
          <p:cNvSpPr txBox="1"/>
          <p:nvPr/>
        </p:nvSpPr>
        <p:spPr>
          <a:xfrm>
            <a:off x="990601" y="2505075"/>
            <a:ext cx="9355892" cy="6419130"/>
          </a:xfrm>
          <a:prstGeom prst="rect">
            <a:avLst/>
          </a:prstGeom>
        </p:spPr>
        <p:txBody>
          <a:bodyPr wrap="square" lIns="0" tIns="0" rIns="0" bIns="0" rtlCol="0" anchor="t">
            <a:spAutoFit/>
          </a:bodyPr>
          <a:lstStyle/>
          <a:p>
            <a:pPr marL="647695" lvl="1" indent="-323848" algn="l">
              <a:lnSpc>
                <a:spcPts val="4199"/>
              </a:lnSpc>
              <a:buFont typeface="Arial"/>
              <a:buChar char="•"/>
            </a:pPr>
            <a:r>
              <a:rPr lang="en-US" sz="2999" i="1" dirty="0">
                <a:solidFill>
                  <a:srgbClr val="000000"/>
                </a:solidFill>
                <a:latin typeface="Inter Italics"/>
                <a:ea typeface="Inter Italics"/>
                <a:cs typeface="Inter Italics"/>
                <a:sym typeface="Inter Italics"/>
              </a:rPr>
              <a:t>Human:</a:t>
            </a:r>
          </a:p>
          <a:p>
            <a:pPr marL="1295390" lvl="2" indent="-431797" algn="l">
              <a:lnSpc>
                <a:spcPts val="4199"/>
              </a:lnSpc>
              <a:buFont typeface="Arial"/>
              <a:buChar char="⚬"/>
            </a:pPr>
            <a:r>
              <a:rPr lang="en-US" sz="2999" dirty="0">
                <a:solidFill>
                  <a:srgbClr val="000000"/>
                </a:solidFill>
                <a:latin typeface="Inter"/>
                <a:ea typeface="Inter"/>
                <a:cs typeface="Inter"/>
                <a:sym typeface="Inter"/>
              </a:rPr>
              <a:t>Errors reported in up to </a:t>
            </a:r>
            <a:r>
              <a:rPr lang="en-US" sz="2999" b="1" dirty="0">
                <a:solidFill>
                  <a:srgbClr val="000000"/>
                </a:solidFill>
                <a:latin typeface="Inter Bold"/>
                <a:ea typeface="Inter Bold"/>
                <a:cs typeface="Inter Bold"/>
                <a:sym typeface="Inter Bold"/>
              </a:rPr>
              <a:t>20%</a:t>
            </a:r>
            <a:r>
              <a:rPr lang="en-US" sz="2999" dirty="0">
                <a:solidFill>
                  <a:srgbClr val="000000"/>
                </a:solidFill>
                <a:latin typeface="Inter"/>
                <a:ea typeface="Inter"/>
                <a:cs typeface="Inter"/>
                <a:sym typeface="Inter"/>
              </a:rPr>
              <a:t> of the notes</a:t>
            </a:r>
          </a:p>
          <a:p>
            <a:pPr marL="1295390" lvl="2" indent="-431797" algn="l">
              <a:lnSpc>
                <a:spcPts val="4199"/>
              </a:lnSpc>
              <a:buFont typeface="Arial"/>
              <a:buChar char="⚬"/>
            </a:pPr>
            <a:r>
              <a:rPr lang="en-US" sz="2999" dirty="0">
                <a:solidFill>
                  <a:srgbClr val="000000"/>
                </a:solidFill>
                <a:latin typeface="Inter"/>
                <a:ea typeface="Inter"/>
                <a:cs typeface="Inter"/>
                <a:sym typeface="Inter"/>
              </a:rPr>
              <a:t>Considered “</a:t>
            </a:r>
            <a:r>
              <a:rPr lang="en-US" sz="2999" b="1" dirty="0">
                <a:solidFill>
                  <a:srgbClr val="000000"/>
                </a:solidFill>
                <a:latin typeface="Inter Bold"/>
                <a:ea typeface="Inter Bold"/>
                <a:cs typeface="Inter Bold"/>
                <a:sym typeface="Inter Bold"/>
              </a:rPr>
              <a:t>serious</a:t>
            </a:r>
            <a:r>
              <a:rPr lang="en-US" sz="2999" dirty="0">
                <a:solidFill>
                  <a:srgbClr val="000000"/>
                </a:solidFill>
                <a:latin typeface="Inter"/>
                <a:ea typeface="Inter"/>
                <a:cs typeface="Inter"/>
                <a:sym typeface="Inter"/>
              </a:rPr>
              <a:t>” consequence</a:t>
            </a:r>
          </a:p>
          <a:p>
            <a:pPr algn="l">
              <a:lnSpc>
                <a:spcPts val="4199"/>
              </a:lnSpc>
            </a:pPr>
            <a:endParaRPr lang="en-US" sz="2999" dirty="0">
              <a:solidFill>
                <a:srgbClr val="000000"/>
              </a:solidFill>
              <a:latin typeface="Inter"/>
              <a:ea typeface="Inter"/>
              <a:cs typeface="Inter"/>
              <a:sym typeface="Inter"/>
            </a:endParaRPr>
          </a:p>
          <a:p>
            <a:pPr marL="647695" lvl="1" indent="-323848" algn="l">
              <a:lnSpc>
                <a:spcPts val="4199"/>
              </a:lnSpc>
              <a:buFont typeface="Arial"/>
              <a:buChar char="•"/>
            </a:pPr>
            <a:r>
              <a:rPr lang="en-US" sz="2999" i="1" dirty="0">
                <a:solidFill>
                  <a:srgbClr val="000000"/>
                </a:solidFill>
                <a:latin typeface="Inter Italics"/>
                <a:ea typeface="Inter Italics"/>
                <a:cs typeface="Inter Italics"/>
                <a:sym typeface="Inter Italics"/>
              </a:rPr>
              <a:t>Veterinary:</a:t>
            </a:r>
          </a:p>
          <a:p>
            <a:pPr marL="1295390" lvl="2" indent="-431797" algn="l">
              <a:lnSpc>
                <a:spcPts val="4199"/>
              </a:lnSpc>
              <a:buFont typeface="Arial"/>
              <a:buChar char="⚬"/>
            </a:pPr>
            <a:r>
              <a:rPr lang="en-US" sz="2999" b="1" dirty="0">
                <a:solidFill>
                  <a:srgbClr val="000000"/>
                </a:solidFill>
                <a:latin typeface="Inter Bold"/>
                <a:ea typeface="Inter Bold"/>
                <a:cs typeface="Inter Bold"/>
                <a:sym typeface="Inter Bold"/>
              </a:rPr>
              <a:t>Communication</a:t>
            </a:r>
            <a:r>
              <a:rPr lang="en-US" sz="2999" dirty="0">
                <a:solidFill>
                  <a:srgbClr val="000000"/>
                </a:solidFill>
                <a:latin typeface="Inter"/>
                <a:ea typeface="Inter"/>
                <a:cs typeface="Inter"/>
                <a:sym typeface="Inter"/>
              </a:rPr>
              <a:t> errors resulting in ineffective case transfer in </a:t>
            </a:r>
            <a:r>
              <a:rPr lang="en-US" sz="2999" b="1" dirty="0">
                <a:solidFill>
                  <a:srgbClr val="000000"/>
                </a:solidFill>
                <a:latin typeface="Inter Bold"/>
                <a:ea typeface="Inter Bold"/>
                <a:cs typeface="Inter Bold"/>
                <a:sym typeface="Inter Bold"/>
              </a:rPr>
              <a:t>32%</a:t>
            </a:r>
          </a:p>
          <a:p>
            <a:pPr algn="l">
              <a:lnSpc>
                <a:spcPts val="4199"/>
              </a:lnSpc>
            </a:pPr>
            <a:endParaRPr lang="en-US" sz="2999" b="1" dirty="0">
              <a:solidFill>
                <a:srgbClr val="000000"/>
              </a:solidFill>
              <a:latin typeface="Inter Bold"/>
              <a:ea typeface="Inter Bold"/>
              <a:cs typeface="Inter Bold"/>
              <a:sym typeface="Inter Bold"/>
            </a:endParaRPr>
          </a:p>
          <a:p>
            <a:pPr marL="647695" lvl="1" indent="-323848" algn="l">
              <a:lnSpc>
                <a:spcPts val="4199"/>
              </a:lnSpc>
              <a:buFont typeface="Arial"/>
              <a:buChar char="•"/>
            </a:pPr>
            <a:r>
              <a:rPr lang="en-US" sz="2999" b="1" dirty="0">
                <a:solidFill>
                  <a:srgbClr val="F5891F"/>
                </a:solidFill>
                <a:latin typeface="Inter Bold"/>
                <a:ea typeface="Inter Bold"/>
                <a:cs typeface="Inter Bold"/>
                <a:sym typeface="Inter Bold"/>
              </a:rPr>
              <a:t>Internal Study</a:t>
            </a:r>
            <a:r>
              <a:rPr lang="en-US" sz="2999" dirty="0">
                <a:solidFill>
                  <a:srgbClr val="F5891F"/>
                </a:solidFill>
                <a:latin typeface="Inter"/>
                <a:ea typeface="Inter"/>
                <a:cs typeface="Inter"/>
                <a:sym typeface="Inter"/>
              </a:rPr>
              <a:t> (</a:t>
            </a:r>
            <a:r>
              <a:rPr lang="en-US" sz="2999" b="1" i="1" dirty="0">
                <a:solidFill>
                  <a:srgbClr val="F5891F"/>
                </a:solidFill>
                <a:latin typeface="Inter Bold Italics"/>
                <a:ea typeface="Inter Bold Italics"/>
                <a:cs typeface="Inter Bold Italics"/>
                <a:sym typeface="Inter Bold Italics"/>
              </a:rPr>
              <a:t>unpublished</a:t>
            </a:r>
            <a:r>
              <a:rPr lang="en-US" sz="2999" dirty="0">
                <a:solidFill>
                  <a:srgbClr val="F5891F"/>
                </a:solidFill>
                <a:latin typeface="Inter"/>
                <a:ea typeface="Inter"/>
                <a:cs typeface="Inter"/>
                <a:sym typeface="Inter"/>
              </a:rPr>
              <a:t>)</a:t>
            </a:r>
          </a:p>
          <a:p>
            <a:pPr marL="1295390" lvl="2" indent="-431797" algn="l">
              <a:lnSpc>
                <a:spcPts val="4199"/>
              </a:lnSpc>
              <a:buFont typeface="Arial"/>
              <a:buChar char="⚬"/>
            </a:pPr>
            <a:r>
              <a:rPr lang="en-US" sz="2999" b="1" dirty="0">
                <a:solidFill>
                  <a:srgbClr val="000000"/>
                </a:solidFill>
                <a:latin typeface="Inter Bold"/>
                <a:ea typeface="Inter Bold"/>
                <a:cs typeface="Inter Bold"/>
                <a:sym typeface="Inter Bold"/>
              </a:rPr>
              <a:t>22% </a:t>
            </a:r>
            <a:r>
              <a:rPr lang="en-US" sz="2999" dirty="0">
                <a:solidFill>
                  <a:srgbClr val="000000"/>
                </a:solidFill>
                <a:latin typeface="Inter"/>
                <a:ea typeface="Inter"/>
                <a:cs typeface="Inter"/>
                <a:sym typeface="Inter"/>
              </a:rPr>
              <a:t>of cases</a:t>
            </a:r>
          </a:p>
          <a:p>
            <a:pPr marL="1943085" lvl="3" indent="-485771" algn="l">
              <a:lnSpc>
                <a:spcPts val="4199"/>
              </a:lnSpc>
              <a:buFont typeface="Arial"/>
              <a:buChar char="￭"/>
            </a:pPr>
            <a:r>
              <a:rPr lang="en-US" sz="2999" dirty="0">
                <a:solidFill>
                  <a:srgbClr val="000000"/>
                </a:solidFill>
                <a:latin typeface="Inter"/>
                <a:ea typeface="Inter"/>
                <a:cs typeface="Inter"/>
                <a:sym typeface="Inter"/>
              </a:rPr>
              <a:t>AI tool added information that was not available in clinical records</a:t>
            </a:r>
          </a:p>
        </p:txBody>
      </p:sp>
      <p:sp>
        <p:nvSpPr>
          <p:cNvPr id="4" name="Freeform 4"/>
          <p:cNvSpPr/>
          <p:nvPr/>
        </p:nvSpPr>
        <p:spPr>
          <a:xfrm>
            <a:off x="11420593" y="4480109"/>
            <a:ext cx="5415023" cy="2897037"/>
          </a:xfrm>
          <a:custGeom>
            <a:avLst/>
            <a:gdLst/>
            <a:ahLst/>
            <a:cxnLst/>
            <a:rect l="l" t="t" r="r" b="b"/>
            <a:pathLst>
              <a:path w="5415023" h="2897037">
                <a:moveTo>
                  <a:pt x="0" y="0"/>
                </a:moveTo>
                <a:lnTo>
                  <a:pt x="5415022" y="0"/>
                </a:lnTo>
                <a:lnTo>
                  <a:pt x="5415022" y="2897037"/>
                </a:lnTo>
                <a:lnTo>
                  <a:pt x="0" y="28970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467902" y="1714499"/>
            <a:ext cx="7563619" cy="2429813"/>
          </a:xfrm>
          <a:custGeom>
            <a:avLst/>
            <a:gdLst/>
            <a:ahLst/>
            <a:cxnLst/>
            <a:rect l="l" t="t" r="r" b="b"/>
            <a:pathLst>
              <a:path w="7563619" h="2429813">
                <a:moveTo>
                  <a:pt x="0" y="0"/>
                </a:moveTo>
                <a:lnTo>
                  <a:pt x="7563619" y="0"/>
                </a:lnTo>
                <a:lnTo>
                  <a:pt x="7563619" y="2429813"/>
                </a:lnTo>
                <a:lnTo>
                  <a:pt x="0" y="2429813"/>
                </a:lnTo>
                <a:lnTo>
                  <a:pt x="0" y="0"/>
                </a:lnTo>
                <a:close/>
              </a:path>
            </a:pathLst>
          </a:custGeom>
          <a:blipFill>
            <a:blip r:embed="rId5"/>
            <a:stretch>
              <a:fillRect/>
            </a:stretch>
          </a:blipFill>
        </p:spPr>
      </p:sp>
      <p:sp>
        <p:nvSpPr>
          <p:cNvPr id="6" name="TextBox 6"/>
          <p:cNvSpPr txBox="1"/>
          <p:nvPr/>
        </p:nvSpPr>
        <p:spPr>
          <a:xfrm>
            <a:off x="1028700" y="933450"/>
            <a:ext cx="8115300" cy="781049"/>
          </a:xfrm>
          <a:prstGeom prst="rect">
            <a:avLst/>
          </a:prstGeom>
        </p:spPr>
        <p:txBody>
          <a:bodyPr lIns="0" tIns="0" rIns="0" bIns="0" rtlCol="0" anchor="t">
            <a:spAutoFit/>
          </a:bodyPr>
          <a:lstStyle/>
          <a:p>
            <a:pPr algn="l">
              <a:lnSpc>
                <a:spcPts val="6300"/>
              </a:lnSpc>
              <a:spcBef>
                <a:spcPct val="0"/>
              </a:spcBef>
            </a:pPr>
            <a:r>
              <a:rPr lang="en-US" sz="4500" b="1">
                <a:solidFill>
                  <a:srgbClr val="000000"/>
                </a:solidFill>
                <a:latin typeface="Red Hat Display Bold"/>
                <a:ea typeface="Red Hat Display Bold"/>
                <a:cs typeface="Red Hat Display Bold"/>
                <a:sym typeface="Red Hat Display Bold"/>
              </a:rPr>
              <a:t>MEDICAL ERRORS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8" name="Freeform 8"/>
          <p:cNvSpPr/>
          <p:nvPr/>
        </p:nvSpPr>
        <p:spPr>
          <a:xfrm>
            <a:off x="12036552" y="5524500"/>
            <a:ext cx="2672110" cy="3276600"/>
          </a:xfrm>
          <a:custGeom>
            <a:avLst/>
            <a:gdLst/>
            <a:ahLst/>
            <a:cxnLst/>
            <a:rect l="l" t="t" r="r" b="b"/>
            <a:pathLst>
              <a:path w="2347792" h="2841504">
                <a:moveTo>
                  <a:pt x="0" y="0"/>
                </a:moveTo>
                <a:lnTo>
                  <a:pt x="2347792" y="0"/>
                </a:lnTo>
                <a:lnTo>
                  <a:pt x="2347792" y="2841504"/>
                </a:lnTo>
                <a:lnTo>
                  <a:pt x="0" y="28415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5400000">
            <a:off x="5468112" y="5812768"/>
            <a:ext cx="7315200" cy="36576"/>
          </a:xfrm>
          <a:custGeom>
            <a:avLst/>
            <a:gdLst/>
            <a:ahLst/>
            <a:cxnLst/>
            <a:rect l="l" t="t" r="r" b="b"/>
            <a:pathLst>
              <a:path w="7315200" h="36576">
                <a:moveTo>
                  <a:pt x="0" y="0"/>
                </a:moveTo>
                <a:lnTo>
                  <a:pt x="7315200" y="0"/>
                </a:lnTo>
                <a:lnTo>
                  <a:pt x="7315200" y="36576"/>
                </a:lnTo>
                <a:lnTo>
                  <a:pt x="0" y="365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2918164" y="2027528"/>
            <a:ext cx="3160310" cy="4263487"/>
          </a:xfrm>
          <a:custGeom>
            <a:avLst/>
            <a:gdLst/>
            <a:ahLst/>
            <a:cxnLst/>
            <a:rect l="l" t="t" r="r" b="b"/>
            <a:pathLst>
              <a:path w="3160310" h="4263487">
                <a:moveTo>
                  <a:pt x="0" y="0"/>
                </a:moveTo>
                <a:lnTo>
                  <a:pt x="3160310" y="0"/>
                </a:lnTo>
                <a:lnTo>
                  <a:pt x="3160310" y="4263488"/>
                </a:lnTo>
                <a:lnTo>
                  <a:pt x="0" y="42634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2994960" y="6680156"/>
            <a:ext cx="3083514" cy="2698075"/>
          </a:xfrm>
          <a:custGeom>
            <a:avLst/>
            <a:gdLst/>
            <a:ahLst/>
            <a:cxnLst/>
            <a:rect l="l" t="t" r="r" b="b"/>
            <a:pathLst>
              <a:path w="3083514" h="2698075">
                <a:moveTo>
                  <a:pt x="0" y="0"/>
                </a:moveTo>
                <a:lnTo>
                  <a:pt x="3083514" y="0"/>
                </a:lnTo>
                <a:lnTo>
                  <a:pt x="3083514" y="2698075"/>
                </a:lnTo>
                <a:lnTo>
                  <a:pt x="0" y="269807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TextBox 12"/>
          <p:cNvSpPr txBox="1"/>
          <p:nvPr/>
        </p:nvSpPr>
        <p:spPr>
          <a:xfrm>
            <a:off x="1028700" y="933450"/>
            <a:ext cx="8115300" cy="781049"/>
          </a:xfrm>
          <a:prstGeom prst="rect">
            <a:avLst/>
          </a:prstGeom>
        </p:spPr>
        <p:txBody>
          <a:bodyPr lIns="0" tIns="0" rIns="0" bIns="0" rtlCol="0" anchor="t">
            <a:spAutoFit/>
          </a:bodyPr>
          <a:lstStyle/>
          <a:p>
            <a:pPr algn="l">
              <a:lnSpc>
                <a:spcPts val="6300"/>
              </a:lnSpc>
              <a:spcBef>
                <a:spcPct val="0"/>
              </a:spcBef>
            </a:pPr>
            <a:r>
              <a:rPr lang="en-US" sz="4500" b="1">
                <a:solidFill>
                  <a:srgbClr val="000000"/>
                </a:solidFill>
                <a:latin typeface="Red Hat Display Bold"/>
                <a:ea typeface="Red Hat Display Bold"/>
                <a:cs typeface="Red Hat Display Bold"/>
                <a:sym typeface="Red Hat Display Bold"/>
              </a:rPr>
              <a:t>RESEARCH OBJECTIVES</a:t>
            </a:r>
          </a:p>
        </p:txBody>
      </p:sp>
      <p:sp>
        <p:nvSpPr>
          <p:cNvPr id="13" name="TextBox 13"/>
          <p:cNvSpPr txBox="1"/>
          <p:nvPr/>
        </p:nvSpPr>
        <p:spPr>
          <a:xfrm>
            <a:off x="13182600" y="4373629"/>
            <a:ext cx="704332" cy="1150871"/>
          </a:xfrm>
          <a:prstGeom prst="rect">
            <a:avLst/>
          </a:prstGeom>
        </p:spPr>
        <p:txBody>
          <a:bodyPr lIns="0" tIns="0" rIns="0" bIns="0" rtlCol="0" anchor="t">
            <a:spAutoFit/>
          </a:bodyPr>
          <a:lstStyle/>
          <a:p>
            <a:pPr algn="l">
              <a:lnSpc>
                <a:spcPts val="4645"/>
              </a:lnSpc>
              <a:spcBef>
                <a:spcPct val="0"/>
              </a:spcBef>
            </a:pPr>
            <a:r>
              <a:rPr lang="en-US" sz="3318" b="1" dirty="0">
                <a:solidFill>
                  <a:srgbClr val="000000"/>
                </a:solidFill>
                <a:latin typeface="Inter Medium"/>
                <a:ea typeface="Inter Medium"/>
                <a:cs typeface="Inter Medium"/>
                <a:sym typeface="Inter Medium"/>
              </a:rPr>
              <a:t>vs</a:t>
            </a:r>
          </a:p>
          <a:p>
            <a:pPr algn="ctr">
              <a:lnSpc>
                <a:spcPts val="4645"/>
              </a:lnSpc>
              <a:spcBef>
                <a:spcPct val="0"/>
              </a:spcBef>
            </a:pPr>
            <a:endParaRPr lang="en-US" sz="3318" b="1" dirty="0">
              <a:solidFill>
                <a:srgbClr val="000000"/>
              </a:solidFill>
              <a:latin typeface="Inter Medium"/>
              <a:ea typeface="Inter Medium"/>
              <a:cs typeface="Inter Medium"/>
              <a:sym typeface="Inter Medium"/>
            </a:endParaRPr>
          </a:p>
        </p:txBody>
      </p:sp>
      <p:sp>
        <p:nvSpPr>
          <p:cNvPr id="14" name="TextBox 3">
            <a:extLst>
              <a:ext uri="{FF2B5EF4-FFF2-40B4-BE49-F238E27FC236}">
                <a16:creationId xmlns:a16="http://schemas.microsoft.com/office/drawing/2014/main" id="{8F2B2C72-5322-6524-4B5E-0EB29C917EF9}"/>
              </a:ext>
            </a:extLst>
          </p:cNvPr>
          <p:cNvSpPr txBox="1"/>
          <p:nvPr/>
        </p:nvSpPr>
        <p:spPr>
          <a:xfrm>
            <a:off x="9296400" y="3208030"/>
            <a:ext cx="8115300" cy="946478"/>
          </a:xfrm>
          <a:prstGeom prst="rect">
            <a:avLst/>
          </a:prstGeom>
        </p:spPr>
        <p:txBody>
          <a:bodyPr wrap="square" lIns="0" tIns="0" rIns="0" bIns="0" rtlCol="0" anchor="t">
            <a:spAutoFit/>
          </a:bodyPr>
          <a:lstStyle/>
          <a:p>
            <a:pPr algn="ctr">
              <a:lnSpc>
                <a:spcPts val="6300"/>
              </a:lnSpc>
              <a:spcBef>
                <a:spcPct val="0"/>
              </a:spcBef>
            </a:pPr>
            <a:r>
              <a:rPr lang="en-US" sz="9600" b="1" dirty="0">
                <a:solidFill>
                  <a:srgbClr val="000000"/>
                </a:solidFill>
                <a:latin typeface="Red Hat Display Bold"/>
                <a:ea typeface="Red Hat Display Bold"/>
                <a:cs typeface="Red Hat Display Bold"/>
                <a:sym typeface="Red Hat Display Bold"/>
              </a:rPr>
              <a:t>AI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3" name="TextBox 3"/>
          <p:cNvSpPr txBox="1"/>
          <p:nvPr/>
        </p:nvSpPr>
        <p:spPr>
          <a:xfrm>
            <a:off x="1028700" y="933450"/>
            <a:ext cx="8115300" cy="781049"/>
          </a:xfrm>
          <a:prstGeom prst="rect">
            <a:avLst/>
          </a:prstGeom>
        </p:spPr>
        <p:txBody>
          <a:bodyPr lIns="0" tIns="0" rIns="0" bIns="0" rtlCol="0" anchor="t">
            <a:spAutoFit/>
          </a:bodyPr>
          <a:lstStyle/>
          <a:p>
            <a:pPr algn="l">
              <a:lnSpc>
                <a:spcPts val="6300"/>
              </a:lnSpc>
              <a:spcBef>
                <a:spcPct val="0"/>
              </a:spcBef>
            </a:pPr>
            <a:r>
              <a:rPr lang="en-US" sz="4500" b="1" dirty="0">
                <a:solidFill>
                  <a:srgbClr val="000000"/>
                </a:solidFill>
                <a:latin typeface="Red Hat Display Bold"/>
                <a:ea typeface="Red Hat Display Bold"/>
                <a:cs typeface="Red Hat Display Bold"/>
                <a:sym typeface="Red Hat Display Bold"/>
              </a:rPr>
              <a:t>GOALS</a:t>
            </a:r>
          </a:p>
        </p:txBody>
      </p:sp>
      <p:sp>
        <p:nvSpPr>
          <p:cNvPr id="4" name="TextBox 4"/>
          <p:cNvSpPr txBox="1"/>
          <p:nvPr/>
        </p:nvSpPr>
        <p:spPr>
          <a:xfrm>
            <a:off x="1028700" y="2074452"/>
            <a:ext cx="14867330" cy="5219701"/>
          </a:xfrm>
          <a:prstGeom prst="rect">
            <a:avLst/>
          </a:prstGeom>
        </p:spPr>
        <p:txBody>
          <a:bodyPr lIns="0" tIns="0" rIns="0" bIns="0" rtlCol="0" anchor="t">
            <a:spAutoFit/>
          </a:bodyPr>
          <a:lstStyle/>
          <a:p>
            <a:pPr marL="647695" lvl="1" indent="-323848" algn="l">
              <a:lnSpc>
                <a:spcPts val="4199"/>
              </a:lnSpc>
              <a:spcBef>
                <a:spcPct val="0"/>
              </a:spcBef>
              <a:buFont typeface="Arial"/>
              <a:buChar char="•"/>
            </a:pPr>
            <a:r>
              <a:rPr lang="en-US" sz="2999" dirty="0">
                <a:solidFill>
                  <a:srgbClr val="000000"/>
                </a:solidFill>
                <a:latin typeface="Inter"/>
                <a:ea typeface="Inter"/>
                <a:cs typeface="Inter"/>
                <a:sym typeface="Inter"/>
              </a:rPr>
              <a:t>Develop a structured evaluation framework for veterinary summaries</a:t>
            </a:r>
          </a:p>
          <a:p>
            <a:pPr algn="l">
              <a:lnSpc>
                <a:spcPts val="4199"/>
              </a:lnSpc>
              <a:spcBef>
                <a:spcPct val="0"/>
              </a:spcBef>
            </a:pPr>
            <a:endParaRPr lang="en-US" sz="2999" dirty="0">
              <a:solidFill>
                <a:srgbClr val="000000"/>
              </a:solidFill>
              <a:latin typeface="Inter"/>
              <a:ea typeface="Inter"/>
              <a:cs typeface="Inter"/>
              <a:sym typeface="Inter"/>
            </a:endParaRPr>
          </a:p>
          <a:p>
            <a:pPr marL="647695" lvl="1" indent="-323848" algn="l">
              <a:lnSpc>
                <a:spcPts val="4199"/>
              </a:lnSpc>
              <a:spcBef>
                <a:spcPct val="0"/>
              </a:spcBef>
              <a:buFont typeface="Arial"/>
              <a:buChar char="•"/>
            </a:pPr>
            <a:r>
              <a:rPr lang="en-US" sz="2999" dirty="0">
                <a:solidFill>
                  <a:srgbClr val="000000"/>
                </a:solidFill>
                <a:latin typeface="Inter"/>
                <a:ea typeface="Inter"/>
                <a:cs typeface="Inter"/>
                <a:sym typeface="Inter"/>
              </a:rPr>
              <a:t>Validate the framework by assessing AI and human-generated summaries</a:t>
            </a:r>
          </a:p>
          <a:p>
            <a:pPr algn="l">
              <a:lnSpc>
                <a:spcPts val="4199"/>
              </a:lnSpc>
              <a:spcBef>
                <a:spcPct val="0"/>
              </a:spcBef>
            </a:pPr>
            <a:endParaRPr lang="en-US" sz="2999" dirty="0">
              <a:solidFill>
                <a:srgbClr val="000000"/>
              </a:solidFill>
              <a:latin typeface="Inter"/>
              <a:ea typeface="Inter"/>
              <a:cs typeface="Inter"/>
              <a:sym typeface="Inter"/>
            </a:endParaRPr>
          </a:p>
          <a:p>
            <a:pPr marL="647695" lvl="1" indent="-323848" algn="l">
              <a:lnSpc>
                <a:spcPts val="4199"/>
              </a:lnSpc>
              <a:spcBef>
                <a:spcPct val="0"/>
              </a:spcBef>
              <a:buFont typeface="Arial"/>
              <a:buChar char="•"/>
            </a:pPr>
            <a:r>
              <a:rPr lang="en-US" sz="2999" dirty="0">
                <a:solidFill>
                  <a:srgbClr val="000000"/>
                </a:solidFill>
                <a:latin typeface="Inter"/>
                <a:ea typeface="Inter"/>
                <a:cs typeface="Inter"/>
                <a:sym typeface="Inter"/>
              </a:rPr>
              <a:t>Compare performance: various AI models vs. practicing veterinarians vs. framework implementation (Hachiko)</a:t>
            </a:r>
          </a:p>
          <a:p>
            <a:pPr algn="l">
              <a:lnSpc>
                <a:spcPts val="4199"/>
              </a:lnSpc>
              <a:spcBef>
                <a:spcPct val="0"/>
              </a:spcBef>
            </a:pPr>
            <a:endParaRPr lang="en-US" sz="2999" dirty="0">
              <a:solidFill>
                <a:srgbClr val="000000"/>
              </a:solidFill>
              <a:latin typeface="Inter"/>
              <a:ea typeface="Inter"/>
              <a:cs typeface="Inter"/>
              <a:sym typeface="Inter"/>
            </a:endParaRPr>
          </a:p>
          <a:p>
            <a:pPr marL="647695" lvl="1" indent="-323848" algn="l">
              <a:lnSpc>
                <a:spcPts val="4199"/>
              </a:lnSpc>
              <a:spcBef>
                <a:spcPct val="0"/>
              </a:spcBef>
              <a:buFont typeface="Arial"/>
              <a:buChar char="•"/>
            </a:pPr>
            <a:r>
              <a:rPr lang="en-US" sz="2999" dirty="0">
                <a:solidFill>
                  <a:srgbClr val="000000"/>
                </a:solidFill>
                <a:latin typeface="Inter"/>
                <a:ea typeface="Inter"/>
                <a:cs typeface="Inter"/>
                <a:sym typeface="Inter"/>
              </a:rPr>
              <a:t>Identify strengths, weaknesses, and patterns across different summarization approaches</a:t>
            </a:r>
          </a:p>
          <a:p>
            <a:pPr algn="ctr">
              <a:lnSpc>
                <a:spcPts val="4199"/>
              </a:lnSpc>
              <a:spcBef>
                <a:spcPct val="0"/>
              </a:spcBef>
            </a:pPr>
            <a:endParaRPr lang="en-US" sz="2999" dirty="0">
              <a:solidFill>
                <a:srgbClr val="000000"/>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071867" y="1587310"/>
            <a:ext cx="8187433" cy="8280590"/>
          </a:xfrm>
          <a:custGeom>
            <a:avLst/>
            <a:gdLst/>
            <a:ahLst/>
            <a:cxnLst/>
            <a:rect l="l" t="t" r="r" b="b"/>
            <a:pathLst>
              <a:path w="8187433" h="8280590">
                <a:moveTo>
                  <a:pt x="0" y="0"/>
                </a:moveTo>
                <a:lnTo>
                  <a:pt x="8187433" y="0"/>
                </a:lnTo>
                <a:lnTo>
                  <a:pt x="8187433" y="8280589"/>
                </a:lnTo>
                <a:lnTo>
                  <a:pt x="0" y="8280589"/>
                </a:lnTo>
                <a:lnTo>
                  <a:pt x="0" y="0"/>
                </a:lnTo>
                <a:close/>
              </a:path>
            </a:pathLst>
          </a:custGeom>
          <a:blipFill>
            <a:blip r:embed="rId2"/>
            <a:stretch>
              <a:fillRect/>
            </a:stretch>
          </a:blipFill>
        </p:spPr>
      </p:sp>
      <p:sp>
        <p:nvSpPr>
          <p:cNvPr id="3" name="Freeform 3"/>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3"/>
            <a:stretch>
              <a:fillRect/>
            </a:stretch>
          </a:blipFill>
        </p:spPr>
      </p:sp>
      <p:sp>
        <p:nvSpPr>
          <p:cNvPr id="4" name="TextBox 4"/>
          <p:cNvSpPr txBox="1"/>
          <p:nvPr/>
        </p:nvSpPr>
        <p:spPr>
          <a:xfrm>
            <a:off x="1028700" y="933450"/>
            <a:ext cx="9877604" cy="781049"/>
          </a:xfrm>
          <a:prstGeom prst="rect">
            <a:avLst/>
          </a:prstGeom>
        </p:spPr>
        <p:txBody>
          <a:bodyPr lIns="0" tIns="0" rIns="0" bIns="0" rtlCol="0" anchor="t">
            <a:spAutoFit/>
          </a:bodyPr>
          <a:lstStyle/>
          <a:p>
            <a:pPr algn="l">
              <a:lnSpc>
                <a:spcPts val="6300"/>
              </a:lnSpc>
              <a:spcBef>
                <a:spcPct val="0"/>
              </a:spcBef>
            </a:pPr>
            <a:r>
              <a:rPr lang="en-US" sz="4500" b="1">
                <a:solidFill>
                  <a:srgbClr val="000000"/>
                </a:solidFill>
                <a:latin typeface="Red Hat Display Bold"/>
                <a:ea typeface="Red Hat Display Bold"/>
                <a:cs typeface="Red Hat Display Bold"/>
                <a:sym typeface="Red Hat Display Bold"/>
              </a:rPr>
              <a:t>DATASET</a:t>
            </a:r>
          </a:p>
        </p:txBody>
      </p:sp>
      <p:sp>
        <p:nvSpPr>
          <p:cNvPr id="5" name="TextBox 5"/>
          <p:cNvSpPr txBox="1"/>
          <p:nvPr/>
        </p:nvSpPr>
        <p:spPr>
          <a:xfrm>
            <a:off x="990600" y="3248025"/>
            <a:ext cx="6974123" cy="3724275"/>
          </a:xfrm>
          <a:prstGeom prst="rect">
            <a:avLst/>
          </a:prstGeom>
        </p:spPr>
        <p:txBody>
          <a:bodyPr wrap="square" lIns="0" tIns="0" rIns="0" bIns="0" rtlCol="0" anchor="t">
            <a:spAutoFit/>
          </a:bodyPr>
          <a:lstStyle/>
          <a:p>
            <a:pPr marL="647700" lvl="1" indent="-323850" algn="l">
              <a:lnSpc>
                <a:spcPts val="4200"/>
              </a:lnSpc>
              <a:buFont typeface="Arial"/>
              <a:buChar char="•"/>
            </a:pPr>
            <a:r>
              <a:rPr lang="en-US" sz="3000" dirty="0">
                <a:solidFill>
                  <a:srgbClr val="000000"/>
                </a:solidFill>
                <a:latin typeface="Inter"/>
                <a:ea typeface="Inter"/>
                <a:cs typeface="Inter"/>
                <a:sym typeface="Inter"/>
              </a:rPr>
              <a:t>41 clinical veterinary records</a:t>
            </a:r>
          </a:p>
          <a:p>
            <a:pPr marL="647700" lvl="1" indent="-323850" algn="l">
              <a:lnSpc>
                <a:spcPts val="4200"/>
              </a:lnSpc>
              <a:buFont typeface="Arial"/>
              <a:buChar char="•"/>
            </a:pPr>
            <a:r>
              <a:rPr lang="en-US" sz="3000" dirty="0">
                <a:solidFill>
                  <a:srgbClr val="000000"/>
                </a:solidFill>
                <a:latin typeface="Inter"/>
                <a:ea typeface="Inter"/>
                <a:cs typeface="Inter"/>
                <a:sym typeface="Inter"/>
              </a:rPr>
              <a:t>10 to 261 pages in length</a:t>
            </a:r>
          </a:p>
          <a:p>
            <a:pPr marL="647700" lvl="1" indent="-323850" algn="l">
              <a:lnSpc>
                <a:spcPts val="4200"/>
              </a:lnSpc>
              <a:buFont typeface="Arial"/>
              <a:buChar char="•"/>
            </a:pPr>
            <a:r>
              <a:rPr lang="en-US" sz="3000" dirty="0">
                <a:solidFill>
                  <a:srgbClr val="000000"/>
                </a:solidFill>
                <a:latin typeface="Inter"/>
                <a:ea typeface="Inter"/>
                <a:cs typeface="Inter"/>
                <a:sym typeface="Inter"/>
              </a:rPr>
              <a:t>Pairwise comparison</a:t>
            </a:r>
          </a:p>
          <a:p>
            <a:pPr marL="1295400" lvl="2" indent="-431800" algn="l">
              <a:lnSpc>
                <a:spcPts val="4200"/>
              </a:lnSpc>
              <a:buFont typeface="Arial"/>
              <a:buChar char="⚬"/>
            </a:pPr>
            <a:r>
              <a:rPr lang="en-US" sz="3000" dirty="0">
                <a:solidFill>
                  <a:srgbClr val="000000"/>
                </a:solidFill>
                <a:latin typeface="Inter"/>
                <a:ea typeface="Inter"/>
                <a:cs typeface="Inter"/>
                <a:sym typeface="Inter"/>
              </a:rPr>
              <a:t>Clinician-written summary</a:t>
            </a:r>
          </a:p>
          <a:p>
            <a:pPr marL="1295400" lvl="2" indent="-431800" algn="l">
              <a:lnSpc>
                <a:spcPts val="4200"/>
              </a:lnSpc>
              <a:buFont typeface="Arial"/>
              <a:buChar char="⚬"/>
            </a:pPr>
            <a:r>
              <a:rPr lang="en-US" sz="3000" dirty="0">
                <a:solidFill>
                  <a:srgbClr val="000000"/>
                </a:solidFill>
                <a:latin typeface="Inter"/>
                <a:ea typeface="Inter"/>
                <a:cs typeface="Inter"/>
                <a:sym typeface="Inter"/>
              </a:rPr>
              <a:t>AI-generated summary</a:t>
            </a:r>
          </a:p>
          <a:p>
            <a:pPr marL="647700" lvl="1" indent="-323850" algn="l">
              <a:lnSpc>
                <a:spcPts val="4200"/>
              </a:lnSpc>
              <a:buFont typeface="Arial"/>
              <a:buChar char="•"/>
            </a:pPr>
            <a:r>
              <a:rPr lang="en-US" sz="3000" dirty="0">
                <a:solidFill>
                  <a:srgbClr val="000000"/>
                </a:solidFill>
                <a:latin typeface="Inter"/>
                <a:ea typeface="Inter"/>
                <a:cs typeface="Inter"/>
                <a:sym typeface="Inter"/>
              </a:rPr>
              <a:t>Primarily of oncology records (5 internal medicine)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229891539"/>
              </p:ext>
            </p:extLst>
          </p:nvPr>
        </p:nvGraphicFramePr>
        <p:xfrm>
          <a:off x="3505201" y="2528013"/>
          <a:ext cx="11277599" cy="5663488"/>
        </p:xfrm>
        <a:graphic>
          <a:graphicData uri="http://schemas.openxmlformats.org/drawingml/2006/table">
            <a:tbl>
              <a:tblPr/>
              <a:tblGrid>
                <a:gridCol w="5867399">
                  <a:extLst>
                    <a:ext uri="{9D8B030D-6E8A-4147-A177-3AD203B41FA5}">
                      <a16:colId xmlns:a16="http://schemas.microsoft.com/office/drawing/2014/main" val="20000"/>
                    </a:ext>
                  </a:extLst>
                </a:gridCol>
                <a:gridCol w="5410200">
                  <a:extLst>
                    <a:ext uri="{9D8B030D-6E8A-4147-A177-3AD203B41FA5}">
                      <a16:colId xmlns:a16="http://schemas.microsoft.com/office/drawing/2014/main" val="20001"/>
                    </a:ext>
                  </a:extLst>
                </a:gridCol>
              </a:tblGrid>
              <a:tr h="971195">
                <a:tc>
                  <a:txBody>
                    <a:bodyPr/>
                    <a:lstStyle/>
                    <a:p>
                      <a:pPr algn="ctr">
                        <a:lnSpc>
                          <a:spcPts val="2799"/>
                        </a:lnSpc>
                        <a:defRPr/>
                      </a:pPr>
                      <a:r>
                        <a:rPr lang="en-US" sz="1999" b="1" dirty="0">
                          <a:solidFill>
                            <a:srgbClr val="FFFFFF"/>
                          </a:solidFill>
                          <a:latin typeface="Inter Bold"/>
                          <a:ea typeface="Inter Bold"/>
                          <a:cs typeface="Inter Bold"/>
                          <a:sym typeface="Inter Bold"/>
                        </a:rPr>
                        <a:t>Average Metric</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tc>
                  <a:txBody>
                    <a:bodyPr/>
                    <a:lstStyle/>
                    <a:p>
                      <a:pPr algn="ctr">
                        <a:lnSpc>
                          <a:spcPts val="2799"/>
                        </a:lnSpc>
                        <a:defRPr/>
                      </a:pPr>
                      <a:r>
                        <a:rPr lang="en-US" sz="1999" b="1">
                          <a:solidFill>
                            <a:srgbClr val="FFFFFF"/>
                          </a:solidFill>
                          <a:latin typeface="Inter Bold"/>
                          <a:ea typeface="Inter Bold"/>
                          <a:cs typeface="Inter Bold"/>
                          <a:sym typeface="Inter Bold"/>
                        </a:rPr>
                        <a:t>Value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solidFill>
                  </a:tcPr>
                </a:tc>
                <a:extLst>
                  <a:ext uri="{0D108BD9-81ED-4DB2-BD59-A6C34878D82A}">
                    <a16:rowId xmlns:a16="http://schemas.microsoft.com/office/drawing/2014/main" val="10000"/>
                  </a:ext>
                </a:extLst>
              </a:tr>
              <a:tr h="938459">
                <a:tc>
                  <a:txBody>
                    <a:bodyPr/>
                    <a:lstStyle/>
                    <a:p>
                      <a:pPr algn="ctr">
                        <a:lnSpc>
                          <a:spcPts val="2659"/>
                        </a:lnSpc>
                        <a:defRPr/>
                      </a:pPr>
                      <a:r>
                        <a:rPr lang="en-US" sz="1899" dirty="0">
                          <a:solidFill>
                            <a:srgbClr val="000000"/>
                          </a:solidFill>
                          <a:latin typeface="Inter"/>
                          <a:ea typeface="Inter"/>
                          <a:cs typeface="Inter"/>
                          <a:sym typeface="Inter"/>
                        </a:rPr>
                        <a:t>Jaccard Similarity</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0.225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2090">
                <a:tc>
                  <a:txBody>
                    <a:bodyPr/>
                    <a:lstStyle/>
                    <a:p>
                      <a:pPr algn="ctr">
                        <a:lnSpc>
                          <a:spcPts val="2659"/>
                        </a:lnSpc>
                        <a:defRPr/>
                      </a:pPr>
                      <a:r>
                        <a:rPr lang="en-US" sz="1899" dirty="0">
                          <a:solidFill>
                            <a:srgbClr val="000000"/>
                          </a:solidFill>
                          <a:latin typeface="Inter"/>
                          <a:ea typeface="Inter"/>
                          <a:cs typeface="Inter"/>
                          <a:sym typeface="Inter"/>
                        </a:rPr>
                        <a:t>ROUGE-1</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0.330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54826">
                <a:tc>
                  <a:txBody>
                    <a:bodyPr/>
                    <a:lstStyle/>
                    <a:p>
                      <a:pPr algn="ctr">
                        <a:lnSpc>
                          <a:spcPts val="2659"/>
                        </a:lnSpc>
                        <a:defRPr/>
                      </a:pPr>
                      <a:r>
                        <a:rPr lang="en-US" sz="1899">
                          <a:solidFill>
                            <a:srgbClr val="000000"/>
                          </a:solidFill>
                          <a:latin typeface="Inter"/>
                          <a:ea typeface="Inter"/>
                          <a:cs typeface="Inter"/>
                          <a:sym typeface="Inter"/>
                        </a:rPr>
                        <a:t>ROUGE-2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0.103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38459">
                <a:tc>
                  <a:txBody>
                    <a:bodyPr/>
                    <a:lstStyle/>
                    <a:p>
                      <a:pPr algn="ctr">
                        <a:lnSpc>
                          <a:spcPts val="2659"/>
                        </a:lnSpc>
                        <a:defRPr/>
                      </a:pPr>
                      <a:r>
                        <a:rPr lang="en-US" sz="1899" dirty="0">
                          <a:solidFill>
                            <a:srgbClr val="000000"/>
                          </a:solidFill>
                          <a:latin typeface="Inter"/>
                          <a:ea typeface="Inter"/>
                          <a:cs typeface="Inter"/>
                          <a:sym typeface="Inter"/>
                        </a:rPr>
                        <a:t>ROUGE-L</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Inter"/>
                          <a:ea typeface="Inter"/>
                          <a:cs typeface="Inter"/>
                          <a:sym typeface="Inter"/>
                        </a:rPr>
                        <a:t>0.187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38459">
                <a:tc>
                  <a:txBody>
                    <a:bodyPr/>
                    <a:lstStyle/>
                    <a:p>
                      <a:pPr algn="ctr">
                        <a:lnSpc>
                          <a:spcPts val="2659"/>
                        </a:lnSpc>
                        <a:defRPr/>
                      </a:pPr>
                      <a:r>
                        <a:rPr lang="en-US" sz="1899">
                          <a:solidFill>
                            <a:srgbClr val="000000"/>
                          </a:solidFill>
                          <a:latin typeface="Inter"/>
                          <a:ea typeface="Inter"/>
                          <a:cs typeface="Inter"/>
                          <a:sym typeface="Inter"/>
                        </a:rPr>
                        <a:t>Semantic Similarity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dirty="0">
                          <a:solidFill>
                            <a:srgbClr val="000000"/>
                          </a:solidFill>
                          <a:latin typeface="Inter"/>
                          <a:ea typeface="Inter"/>
                          <a:cs typeface="Inter"/>
                          <a:sym typeface="Inter"/>
                        </a:rPr>
                        <a:t>0.826</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Freeform 3"/>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sp>
        <p:nvSpPr>
          <p:cNvPr id="4" name="TextBox 4"/>
          <p:cNvSpPr txBox="1"/>
          <p:nvPr/>
        </p:nvSpPr>
        <p:spPr>
          <a:xfrm>
            <a:off x="1028700" y="933450"/>
            <a:ext cx="13186669" cy="781049"/>
          </a:xfrm>
          <a:prstGeom prst="rect">
            <a:avLst/>
          </a:prstGeom>
        </p:spPr>
        <p:txBody>
          <a:bodyPr lIns="0" tIns="0" rIns="0" bIns="0" rtlCol="0" anchor="t">
            <a:spAutoFit/>
          </a:bodyPr>
          <a:lstStyle/>
          <a:p>
            <a:pPr algn="l">
              <a:lnSpc>
                <a:spcPts val="6300"/>
              </a:lnSpc>
              <a:spcBef>
                <a:spcPct val="0"/>
              </a:spcBef>
            </a:pPr>
            <a:r>
              <a:rPr lang="en-US" sz="4500" b="1">
                <a:solidFill>
                  <a:srgbClr val="000000"/>
                </a:solidFill>
                <a:latin typeface="Red Hat Display Bold"/>
                <a:ea typeface="Red Hat Display Bold"/>
                <a:cs typeface="Red Hat Display Bold"/>
                <a:sym typeface="Red Hat Display Bold"/>
              </a:rPr>
              <a:t>TRADITIONAL-BASED EVALUATION METRICS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025111828"/>
              </p:ext>
            </p:extLst>
          </p:nvPr>
        </p:nvGraphicFramePr>
        <p:xfrm>
          <a:off x="3522216" y="2528013"/>
          <a:ext cx="11243569" cy="6730288"/>
        </p:xfrm>
        <a:graphic>
          <a:graphicData uri="http://schemas.openxmlformats.org/drawingml/2006/table">
            <a:tbl>
              <a:tblPr/>
              <a:tblGrid>
                <a:gridCol w="5535767">
                  <a:extLst>
                    <a:ext uri="{9D8B030D-6E8A-4147-A177-3AD203B41FA5}">
                      <a16:colId xmlns:a16="http://schemas.microsoft.com/office/drawing/2014/main" val="20000"/>
                    </a:ext>
                  </a:extLst>
                </a:gridCol>
                <a:gridCol w="5707802">
                  <a:extLst>
                    <a:ext uri="{9D8B030D-6E8A-4147-A177-3AD203B41FA5}">
                      <a16:colId xmlns:a16="http://schemas.microsoft.com/office/drawing/2014/main" val="20001"/>
                    </a:ext>
                  </a:extLst>
                </a:gridCol>
              </a:tblGrid>
              <a:tr h="1154134">
                <a:tc>
                  <a:txBody>
                    <a:bodyPr/>
                    <a:lstStyle/>
                    <a:p>
                      <a:pPr algn="l">
                        <a:lnSpc>
                          <a:spcPts val="2799"/>
                        </a:lnSpc>
                        <a:defRPr/>
                      </a:pPr>
                      <a:r>
                        <a:rPr lang="en-US" sz="1999" b="1">
                          <a:solidFill>
                            <a:srgbClr val="FFFFFF">
                              <a:alpha val="15686"/>
                            </a:srgbClr>
                          </a:solidFill>
                          <a:latin typeface="Inter Bold"/>
                          <a:ea typeface="Inter Bold"/>
                          <a:cs typeface="Inter Bold"/>
                          <a:sym typeface="Inter Bold"/>
                        </a:rPr>
                        <a:t>Average Metric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alpha val="15686"/>
                      </a:srgbClr>
                    </a:solidFill>
                  </a:tcPr>
                </a:tc>
                <a:tc>
                  <a:txBody>
                    <a:bodyPr/>
                    <a:lstStyle/>
                    <a:p>
                      <a:pPr algn="l">
                        <a:lnSpc>
                          <a:spcPts val="2799"/>
                        </a:lnSpc>
                        <a:defRPr/>
                      </a:pPr>
                      <a:r>
                        <a:rPr lang="en-US" sz="1999" b="1" dirty="0">
                          <a:solidFill>
                            <a:srgbClr val="FFFFFF">
                              <a:alpha val="15686"/>
                            </a:srgbClr>
                          </a:solidFill>
                          <a:latin typeface="Inter Bold"/>
                          <a:ea typeface="Inter Bold"/>
                          <a:cs typeface="Inter Bold"/>
                          <a:sym typeface="Inter Bold"/>
                        </a:rPr>
                        <a:t>Value</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rgbClr val="F5891F">
                        <a:alpha val="15686"/>
                      </a:srgbClr>
                    </a:solidFill>
                  </a:tcPr>
                </a:tc>
                <a:extLst>
                  <a:ext uri="{0D108BD9-81ED-4DB2-BD59-A6C34878D82A}">
                    <a16:rowId xmlns:a16="http://schemas.microsoft.com/office/drawing/2014/main" val="10000"/>
                  </a:ext>
                </a:extLst>
              </a:tr>
              <a:tr h="1115231">
                <a:tc>
                  <a:txBody>
                    <a:bodyPr/>
                    <a:lstStyle/>
                    <a:p>
                      <a:pPr algn="l">
                        <a:lnSpc>
                          <a:spcPts val="2659"/>
                        </a:lnSpc>
                        <a:defRPr/>
                      </a:pPr>
                      <a:r>
                        <a:rPr lang="en-US" sz="1899">
                          <a:solidFill>
                            <a:srgbClr val="000000">
                              <a:alpha val="15686"/>
                            </a:srgbClr>
                          </a:solidFill>
                          <a:latin typeface="Inter"/>
                          <a:ea typeface="Inter"/>
                          <a:cs typeface="Inter"/>
                          <a:sym typeface="Inter"/>
                        </a:rPr>
                        <a:t>Jaccard Similarity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alpha val="15686"/>
                            </a:srgbClr>
                          </a:solidFill>
                          <a:latin typeface="Inter"/>
                          <a:ea typeface="Inter"/>
                          <a:cs typeface="Inter"/>
                          <a:sym typeface="Inter"/>
                        </a:rPr>
                        <a:t>0.225</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5779">
                <a:tc>
                  <a:txBody>
                    <a:bodyPr/>
                    <a:lstStyle/>
                    <a:p>
                      <a:pPr algn="l">
                        <a:lnSpc>
                          <a:spcPts val="2659"/>
                        </a:lnSpc>
                        <a:defRPr/>
                      </a:pPr>
                      <a:r>
                        <a:rPr lang="en-US" sz="1899">
                          <a:solidFill>
                            <a:srgbClr val="000000">
                              <a:alpha val="15686"/>
                            </a:srgbClr>
                          </a:solidFill>
                          <a:latin typeface="Inter"/>
                          <a:ea typeface="Inter"/>
                          <a:cs typeface="Inter"/>
                          <a:sym typeface="Inter"/>
                        </a:rPr>
                        <a:t>ROUGE-1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alpha val="15686"/>
                            </a:srgbClr>
                          </a:solidFill>
                          <a:latin typeface="Inter"/>
                          <a:ea typeface="Inter"/>
                          <a:cs typeface="Inter"/>
                          <a:sym typeface="Inter"/>
                        </a:rPr>
                        <a:t>0.330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4682">
                <a:tc>
                  <a:txBody>
                    <a:bodyPr/>
                    <a:lstStyle/>
                    <a:p>
                      <a:pPr algn="l">
                        <a:lnSpc>
                          <a:spcPts val="2659"/>
                        </a:lnSpc>
                        <a:defRPr/>
                      </a:pPr>
                      <a:r>
                        <a:rPr lang="en-US" sz="1899">
                          <a:solidFill>
                            <a:srgbClr val="000000">
                              <a:alpha val="15686"/>
                            </a:srgbClr>
                          </a:solidFill>
                          <a:latin typeface="Inter"/>
                          <a:ea typeface="Inter"/>
                          <a:cs typeface="Inter"/>
                          <a:sym typeface="Inter"/>
                        </a:rPr>
                        <a:t>ROUGE-2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alpha val="15686"/>
                            </a:srgbClr>
                          </a:solidFill>
                          <a:latin typeface="Inter"/>
                          <a:ea typeface="Inter"/>
                          <a:cs typeface="Inter"/>
                          <a:sym typeface="Inter"/>
                        </a:rPr>
                        <a:t>0.103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15231">
                <a:tc>
                  <a:txBody>
                    <a:bodyPr/>
                    <a:lstStyle/>
                    <a:p>
                      <a:pPr algn="l">
                        <a:lnSpc>
                          <a:spcPts val="2659"/>
                        </a:lnSpc>
                        <a:defRPr/>
                      </a:pPr>
                      <a:r>
                        <a:rPr lang="en-US" sz="1899">
                          <a:solidFill>
                            <a:srgbClr val="000000">
                              <a:alpha val="15686"/>
                            </a:srgbClr>
                          </a:solidFill>
                          <a:latin typeface="Inter"/>
                          <a:ea typeface="Inter"/>
                          <a:cs typeface="Inter"/>
                          <a:sym typeface="Inter"/>
                        </a:rPr>
                        <a:t>ROUGE-L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a:solidFill>
                            <a:srgbClr val="000000">
                              <a:alpha val="15686"/>
                            </a:srgbClr>
                          </a:solidFill>
                          <a:latin typeface="Inter"/>
                          <a:ea typeface="Inter"/>
                          <a:cs typeface="Inter"/>
                          <a:sym typeface="Inter"/>
                        </a:rPr>
                        <a:t>0.187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15231">
                <a:tc>
                  <a:txBody>
                    <a:bodyPr/>
                    <a:lstStyle/>
                    <a:p>
                      <a:pPr algn="l">
                        <a:lnSpc>
                          <a:spcPts val="2659"/>
                        </a:lnSpc>
                        <a:defRPr/>
                      </a:pPr>
                      <a:r>
                        <a:rPr lang="en-US" sz="1899">
                          <a:solidFill>
                            <a:srgbClr val="000000">
                              <a:alpha val="15686"/>
                            </a:srgbClr>
                          </a:solidFill>
                          <a:latin typeface="Inter"/>
                          <a:ea typeface="Inter"/>
                          <a:cs typeface="Inter"/>
                          <a:sym typeface="Inter"/>
                        </a:rPr>
                        <a:t>Semantic Similarity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899" dirty="0">
                          <a:solidFill>
                            <a:srgbClr val="000000">
                              <a:alpha val="15686"/>
                            </a:srgbClr>
                          </a:solidFill>
                          <a:latin typeface="Inter"/>
                          <a:ea typeface="Inter"/>
                          <a:cs typeface="Inter"/>
                          <a:sym typeface="Inter"/>
                        </a:rPr>
                        <a:t>0.826</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Freeform 3"/>
          <p:cNvSpPr/>
          <p:nvPr/>
        </p:nvSpPr>
        <p:spPr>
          <a:xfrm>
            <a:off x="15357310" y="9258300"/>
            <a:ext cx="2674212" cy="863274"/>
          </a:xfrm>
          <a:custGeom>
            <a:avLst/>
            <a:gdLst/>
            <a:ahLst/>
            <a:cxnLst/>
            <a:rect l="l" t="t" r="r" b="b"/>
            <a:pathLst>
              <a:path w="2674212" h="863274">
                <a:moveTo>
                  <a:pt x="0" y="0"/>
                </a:moveTo>
                <a:lnTo>
                  <a:pt x="2674211" y="0"/>
                </a:lnTo>
                <a:lnTo>
                  <a:pt x="2674211" y="863274"/>
                </a:lnTo>
                <a:lnTo>
                  <a:pt x="0" y="863274"/>
                </a:lnTo>
                <a:lnTo>
                  <a:pt x="0" y="0"/>
                </a:lnTo>
                <a:close/>
              </a:path>
            </a:pathLst>
          </a:custGeom>
          <a:blipFill>
            <a:blip r:embed="rId2"/>
            <a:stretch>
              <a:fillRect/>
            </a:stretch>
          </a:blipFill>
        </p:spPr>
      </p:sp>
      <p:grpSp>
        <p:nvGrpSpPr>
          <p:cNvPr id="4" name="Group 4"/>
          <p:cNvGrpSpPr/>
          <p:nvPr/>
        </p:nvGrpSpPr>
        <p:grpSpPr>
          <a:xfrm>
            <a:off x="1460555" y="4971575"/>
            <a:ext cx="15665715" cy="1843164"/>
            <a:chOff x="0" y="0"/>
            <a:chExt cx="4125950" cy="485442"/>
          </a:xfrm>
        </p:grpSpPr>
        <p:sp>
          <p:nvSpPr>
            <p:cNvPr id="5" name="Freeform 5"/>
            <p:cNvSpPr/>
            <p:nvPr/>
          </p:nvSpPr>
          <p:spPr>
            <a:xfrm>
              <a:off x="0" y="0"/>
              <a:ext cx="4125950" cy="485442"/>
            </a:xfrm>
            <a:custGeom>
              <a:avLst/>
              <a:gdLst/>
              <a:ahLst/>
              <a:cxnLst/>
              <a:rect l="l" t="t" r="r" b="b"/>
              <a:pathLst>
                <a:path w="4125950" h="485442">
                  <a:moveTo>
                    <a:pt x="25204" y="0"/>
                  </a:moveTo>
                  <a:lnTo>
                    <a:pt x="4100746" y="0"/>
                  </a:lnTo>
                  <a:cubicBezTo>
                    <a:pt x="4107430" y="0"/>
                    <a:pt x="4113841" y="2655"/>
                    <a:pt x="4118568" y="7382"/>
                  </a:cubicBezTo>
                  <a:cubicBezTo>
                    <a:pt x="4123294" y="12109"/>
                    <a:pt x="4125950" y="18519"/>
                    <a:pt x="4125950" y="25204"/>
                  </a:cubicBezTo>
                  <a:lnTo>
                    <a:pt x="4125950" y="460238"/>
                  </a:lnTo>
                  <a:cubicBezTo>
                    <a:pt x="4125950" y="474158"/>
                    <a:pt x="4114666" y="485442"/>
                    <a:pt x="4100746" y="485442"/>
                  </a:cubicBezTo>
                  <a:lnTo>
                    <a:pt x="25204" y="485442"/>
                  </a:lnTo>
                  <a:cubicBezTo>
                    <a:pt x="18519" y="485442"/>
                    <a:pt x="12109" y="482787"/>
                    <a:pt x="7382" y="478060"/>
                  </a:cubicBezTo>
                  <a:cubicBezTo>
                    <a:pt x="2655" y="473334"/>
                    <a:pt x="0" y="466923"/>
                    <a:pt x="0" y="460238"/>
                  </a:cubicBezTo>
                  <a:lnTo>
                    <a:pt x="0" y="25204"/>
                  </a:lnTo>
                  <a:cubicBezTo>
                    <a:pt x="0" y="11284"/>
                    <a:pt x="11284" y="0"/>
                    <a:pt x="25204" y="0"/>
                  </a:cubicBezTo>
                  <a:close/>
                </a:path>
              </a:pathLst>
            </a:custGeom>
            <a:solidFill>
              <a:srgbClr val="FFFFFF"/>
            </a:solidFill>
            <a:ln w="38100" cap="rnd">
              <a:solidFill>
                <a:srgbClr val="F5891F"/>
              </a:solidFill>
              <a:prstDash val="solid"/>
              <a:round/>
            </a:ln>
          </p:spPr>
        </p:sp>
        <p:sp>
          <p:nvSpPr>
            <p:cNvPr id="6" name="TextBox 6"/>
            <p:cNvSpPr txBox="1"/>
            <p:nvPr/>
          </p:nvSpPr>
          <p:spPr>
            <a:xfrm>
              <a:off x="0" y="-47625"/>
              <a:ext cx="4125950" cy="533067"/>
            </a:xfrm>
            <a:prstGeom prst="rect">
              <a:avLst/>
            </a:prstGeom>
          </p:spPr>
          <p:txBody>
            <a:bodyPr lIns="50800" tIns="50800" rIns="50800" bIns="50800" rtlCol="0" anchor="ctr"/>
            <a:lstStyle/>
            <a:p>
              <a:pPr algn="ctr">
                <a:lnSpc>
                  <a:spcPts val="2940"/>
                </a:lnSpc>
              </a:pPr>
              <a:endParaRPr/>
            </a:p>
          </p:txBody>
        </p:sp>
      </p:grpSp>
      <p:sp>
        <p:nvSpPr>
          <p:cNvPr id="7" name="TextBox 7"/>
          <p:cNvSpPr txBox="1"/>
          <p:nvPr/>
        </p:nvSpPr>
        <p:spPr>
          <a:xfrm>
            <a:off x="1028700" y="933450"/>
            <a:ext cx="13186669" cy="781049"/>
          </a:xfrm>
          <a:prstGeom prst="rect">
            <a:avLst/>
          </a:prstGeom>
        </p:spPr>
        <p:txBody>
          <a:bodyPr lIns="0" tIns="0" rIns="0" bIns="0" rtlCol="0" anchor="t">
            <a:spAutoFit/>
          </a:bodyPr>
          <a:lstStyle/>
          <a:p>
            <a:pPr algn="l">
              <a:lnSpc>
                <a:spcPts val="6300"/>
              </a:lnSpc>
              <a:spcBef>
                <a:spcPct val="0"/>
              </a:spcBef>
            </a:pPr>
            <a:r>
              <a:rPr lang="en-US" sz="4500" b="1" dirty="0">
                <a:solidFill>
                  <a:srgbClr val="000000"/>
                </a:solidFill>
                <a:latin typeface="Red Hat Display Bold"/>
                <a:ea typeface="Red Hat Display Bold"/>
                <a:cs typeface="Red Hat Display Bold"/>
                <a:sym typeface="Red Hat Display Bold"/>
              </a:rPr>
              <a:t>TRADITIONAL-BASED EVALUATION METRICS</a:t>
            </a:r>
          </a:p>
        </p:txBody>
      </p:sp>
      <p:sp>
        <p:nvSpPr>
          <p:cNvPr id="8" name="TextBox 8"/>
          <p:cNvSpPr txBox="1"/>
          <p:nvPr/>
        </p:nvSpPr>
        <p:spPr>
          <a:xfrm>
            <a:off x="1880661" y="5571599"/>
            <a:ext cx="14825503" cy="705484"/>
          </a:xfrm>
          <a:prstGeom prst="rect">
            <a:avLst/>
          </a:prstGeom>
        </p:spPr>
        <p:txBody>
          <a:bodyPr lIns="0" tIns="0" rIns="0" bIns="0" rtlCol="0" anchor="t">
            <a:spAutoFit/>
          </a:bodyPr>
          <a:lstStyle/>
          <a:p>
            <a:pPr algn="l">
              <a:lnSpc>
                <a:spcPts val="5740"/>
              </a:lnSpc>
              <a:spcBef>
                <a:spcPct val="0"/>
              </a:spcBef>
            </a:pPr>
            <a:r>
              <a:rPr lang="en-US" sz="4100" b="1" dirty="0">
                <a:solidFill>
                  <a:srgbClr val="F5891F"/>
                </a:solidFill>
                <a:latin typeface="Red Hat Display Bold"/>
                <a:ea typeface="Red Hat Display Bold"/>
                <a:cs typeface="Red Hat Display Bold"/>
                <a:sym typeface="Red Hat Display Bold"/>
              </a:rPr>
              <a:t>BUT IT DOESN’T REALLY REPRESENT WHAT’S GOING 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1095</TotalTime>
  <Words>2120</Words>
  <Application>Microsoft Macintosh PowerPoint</Application>
  <PresentationFormat>Custom</PresentationFormat>
  <Paragraphs>274</Paragraphs>
  <Slides>28</Slides>
  <Notes>3</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Red Hat Display</vt:lpstr>
      <vt:lpstr>Canva Sans Bold</vt:lpstr>
      <vt:lpstr>Inter Bold</vt:lpstr>
      <vt:lpstr>Inter Italics</vt:lpstr>
      <vt:lpstr>Arial</vt:lpstr>
      <vt:lpstr>Inter</vt:lpstr>
      <vt:lpstr>Red Hat Display Bold</vt:lpstr>
      <vt:lpstr>Inter Medium</vt:lpstr>
      <vt:lpstr>Calibri</vt:lpstr>
      <vt:lpstr>Inter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Savy Presentation_V1</dc:title>
  <cp:lastModifiedBy>Tyler Poore</cp:lastModifiedBy>
  <cp:revision>8</cp:revision>
  <dcterms:created xsi:type="dcterms:W3CDTF">2006-08-16T00:00:00Z</dcterms:created>
  <dcterms:modified xsi:type="dcterms:W3CDTF">2025-05-10T03:23:03Z</dcterms:modified>
  <dc:identifier>DAGl9F9Vipw</dc:identifier>
</cp:coreProperties>
</file>